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05" r:id="rId2"/>
    <p:sldId id="1099" r:id="rId3"/>
    <p:sldId id="1140" r:id="rId4"/>
    <p:sldId id="1154" r:id="rId5"/>
    <p:sldId id="1141" r:id="rId6"/>
    <p:sldId id="1143" r:id="rId7"/>
    <p:sldId id="1150" r:id="rId8"/>
    <p:sldId id="1144" r:id="rId9"/>
    <p:sldId id="1145" r:id="rId10"/>
    <p:sldId id="1157" r:id="rId11"/>
    <p:sldId id="1155" r:id="rId12"/>
    <p:sldId id="1146" r:id="rId13"/>
    <p:sldId id="1147" r:id="rId14"/>
    <p:sldId id="1149" r:id="rId15"/>
    <p:sldId id="1151" r:id="rId16"/>
    <p:sldId id="1152" r:id="rId17"/>
    <p:sldId id="1156" r:id="rId18"/>
    <p:sldId id="1153" r:id="rId19"/>
    <p:sldId id="1137" r:id="rId20"/>
    <p:sldId id="109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992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1A7AC"/>
    <a:srgbClr val="FF6A00"/>
    <a:srgbClr val="4A4A4A"/>
    <a:srgbClr val="404040"/>
    <a:srgbClr val="FF5100"/>
    <a:srgbClr val="CC4F00"/>
    <a:srgbClr val="E75300"/>
    <a:srgbClr val="FF7000"/>
    <a:srgbClr val="FF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 autoAdjust="0"/>
    <p:restoredTop sz="94640" autoAdjust="0"/>
  </p:normalViewPr>
  <p:slideViewPr>
    <p:cSldViewPr snapToGrid="0" snapToObjects="1">
      <p:cViewPr varScale="1">
        <p:scale>
          <a:sx n="33" d="100"/>
          <a:sy n="33" d="100"/>
        </p:scale>
        <p:origin x="652" y="64"/>
      </p:cViewPr>
      <p:guideLst>
        <p:guide orient="horz" pos="4992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4681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使用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协议在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host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和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之间通信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在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host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端实现一个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 server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（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virtiofsd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）操作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host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上的文件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把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 kernel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当作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 client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在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内挂载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-fs</a:t>
            </a:r>
          </a:p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使用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来做传输层来承载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协议，而不是传统结构上的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/dev/fuse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设备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在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qemu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中实现一个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vhost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-user-fs-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pci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设备，用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来做传输层承载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协议，而不是传统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结构上的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/dev/fuse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设备，该设备在后端使用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vhost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-user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协议与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virtiofsd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交互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中访问文件内容时，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virtiofsd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把这部分文件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mmap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进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qemu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的进程地址空间并让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使用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DAX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访问该内存空间，这样就绕过了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guest 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pagecache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也避免了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vmexit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60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由于使用了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全用户态解决方案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并且通过</a:t>
            </a:r>
            <a:r>
              <a:rPr lang="en-US" altLang="zh-CN" sz="2400" dirty="0" err="1" smtClean="0">
                <a:latin typeface="+mn-ea"/>
                <a:ea typeface="Helvetica Neue"/>
                <a:cs typeface="+mn-ea"/>
                <a:sym typeface="+mn-lt"/>
              </a:rPr>
              <a:t>virtio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打通了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host/guest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之间的通道，</a:t>
            </a:r>
            <a:r>
              <a:rPr lang="en-US" altLang="zh-CN" sz="2400" dirty="0" smtClean="0">
                <a:latin typeface="+mn-ea"/>
                <a:ea typeface="Helvetica Neue"/>
                <a:cs typeface="+mn-ea"/>
                <a:sym typeface="+mn-lt"/>
              </a:rPr>
              <a:t>FUSE</a:t>
            </a:r>
            <a:r>
              <a:rPr lang="zh-CN" altLang="en-US" sz="2400" dirty="0" smtClean="0">
                <a:latin typeface="+mn-ea"/>
                <a:ea typeface="Helvetica Neue"/>
                <a:cs typeface="+mn-ea"/>
                <a:sym typeface="+mn-lt"/>
              </a:rPr>
              <a:t>协议的灵活性可以得到充分的发挥，更多有意思的场景有待大家开发</a:t>
            </a:r>
            <a:endParaRPr lang="en-US" altLang="zh-CN" sz="2400" dirty="0" smtClean="0">
              <a:latin typeface="+mn-ea"/>
              <a:ea typeface="Helvetica Neue"/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8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5295900"/>
            <a:ext cx="20828000" cy="1651000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+mj-ea"/>
                <a:ea typeface="+mj-ea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格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4" name="hailuo_695980846_RF [转换]-01.png" descr="hailuo_695980846_RF [转换]-01.png">
            <a:extLst>
              <a:ext uri="{FF2B5EF4-FFF2-40B4-BE49-F238E27FC236}">
                <a16:creationId xmlns:a16="http://schemas.microsoft.com/office/drawing/2014/main" xmlns="" id="{57E8BE23-5FE7-2C48-8CFA-A1CDC9FF4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66946" y="8308392"/>
            <a:ext cx="24869656" cy="824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1">
            <a:extLst>
              <a:ext uri="{FF2B5EF4-FFF2-40B4-BE49-F238E27FC236}">
                <a16:creationId xmlns:a16="http://schemas.microsoft.com/office/drawing/2014/main" xmlns="" id="{2E52AAC9-57B2-2D45-A462-A53D1CC3A0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161250" y="1009036"/>
            <a:ext cx="3461294" cy="9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636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189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22833860" y="12625614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5" name="KV Summit(1)-底纹.psd" descr="KV Summit(1)-底纹.psd">
            <a:extLst>
              <a:ext uri="{FF2B5EF4-FFF2-40B4-BE49-F238E27FC236}">
                <a16:creationId xmlns:a16="http://schemas.microsoft.com/office/drawing/2014/main" xmlns="" id="{4B0FE827-47DD-D543-9411-469B8400C9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149424" y="-63120"/>
            <a:ext cx="24682848" cy="13842242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xmlns="" id="{C3B0EC95-972A-D542-8C72-CF305528ADC5}"/>
              </a:ext>
            </a:extLst>
          </p:cNvPr>
          <p:cNvSpPr/>
          <p:nvPr userDrawn="1"/>
        </p:nvSpPr>
        <p:spPr>
          <a:xfrm>
            <a:off x="0" y="0"/>
            <a:ext cx="24384000" cy="1156208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C522D327-FD77-574A-ADF2-87CF080BC4D1}"/>
              </a:ext>
            </a:extLst>
          </p:cNvPr>
          <p:cNvSpPr/>
          <p:nvPr userDrawn="1"/>
        </p:nvSpPr>
        <p:spPr>
          <a:xfrm flipV="1">
            <a:off x="0" y="5003800"/>
            <a:ext cx="24384000" cy="871220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811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6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039" y="2002844"/>
            <a:ext cx="13831674" cy="5478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73365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346460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副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039" y="2002844"/>
            <a:ext cx="13831674" cy="5478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105488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107806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底图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149424" y="-63120"/>
            <a:ext cx="24682848" cy="13842242"/>
          </a:xfrm>
          <a:prstGeom prst="rect">
            <a:avLst/>
          </a:prstGeom>
          <a:ln w="3175">
            <a:miter lim="400000"/>
          </a:ln>
        </p:spPr>
      </p:pic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039" y="2002844"/>
            <a:ext cx="13831674" cy="5478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342256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底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149424" y="-63120"/>
            <a:ext cx="24682848" cy="13842242"/>
          </a:xfrm>
          <a:prstGeom prst="rect">
            <a:avLst/>
          </a:prstGeom>
          <a:ln w="3175">
            <a:miter lim="400000"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53972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国地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xmlns="" id="{3C7D70B2-61CA-0F4D-B584-73621C8B6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621750" y="2550696"/>
            <a:ext cx="11879168" cy="1155948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圆形">
            <a:extLst>
              <a:ext uri="{FF2B5EF4-FFF2-40B4-BE49-F238E27FC236}">
                <a16:creationId xmlns:a16="http://schemas.microsoft.com/office/drawing/2014/main" xmlns="" id="{C043752E-A023-704C-B399-1461DA51041A}"/>
              </a:ext>
            </a:extLst>
          </p:cNvPr>
          <p:cNvSpPr/>
          <p:nvPr userDrawn="1"/>
        </p:nvSpPr>
        <p:spPr>
          <a:xfrm>
            <a:off x="16587578" y="5606045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5" name="圆形">
            <a:extLst>
              <a:ext uri="{FF2B5EF4-FFF2-40B4-BE49-F238E27FC236}">
                <a16:creationId xmlns:a16="http://schemas.microsoft.com/office/drawing/2014/main" xmlns="" id="{2AE8911F-B820-5044-A86B-9900925A4E63}"/>
              </a:ext>
            </a:extLst>
          </p:cNvPr>
          <p:cNvSpPr/>
          <p:nvPr userDrawn="1"/>
        </p:nvSpPr>
        <p:spPr>
          <a:xfrm>
            <a:off x="16472358" y="5490833"/>
            <a:ext cx="394110" cy="394085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6" name="圆形">
            <a:extLst>
              <a:ext uri="{FF2B5EF4-FFF2-40B4-BE49-F238E27FC236}">
                <a16:creationId xmlns:a16="http://schemas.microsoft.com/office/drawing/2014/main" xmlns="" id="{AE7B8842-B7EE-7B46-BD33-2CA7C1D5BEEA}"/>
              </a:ext>
            </a:extLst>
          </p:cNvPr>
          <p:cNvSpPr/>
          <p:nvPr userDrawn="1"/>
        </p:nvSpPr>
        <p:spPr>
          <a:xfrm>
            <a:off x="16288833" y="5307319"/>
            <a:ext cx="761161" cy="76111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7" name="圆形">
            <a:extLst>
              <a:ext uri="{FF2B5EF4-FFF2-40B4-BE49-F238E27FC236}">
                <a16:creationId xmlns:a16="http://schemas.microsoft.com/office/drawing/2014/main" xmlns="" id="{CDAD8864-E70C-F343-AB79-27A3301F06E8}"/>
              </a:ext>
            </a:extLst>
          </p:cNvPr>
          <p:cNvSpPr/>
          <p:nvPr userDrawn="1"/>
        </p:nvSpPr>
        <p:spPr>
          <a:xfrm>
            <a:off x="19283663" y="3791422"/>
            <a:ext cx="163670" cy="163659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8" name="圆形">
            <a:extLst>
              <a:ext uri="{FF2B5EF4-FFF2-40B4-BE49-F238E27FC236}">
                <a16:creationId xmlns:a16="http://schemas.microsoft.com/office/drawing/2014/main" xmlns="" id="{B47DDE20-5BC6-E24B-8754-4D30434644C4}"/>
              </a:ext>
            </a:extLst>
          </p:cNvPr>
          <p:cNvSpPr/>
          <p:nvPr userDrawn="1"/>
        </p:nvSpPr>
        <p:spPr>
          <a:xfrm>
            <a:off x="19123362" y="3631130"/>
            <a:ext cx="484272" cy="48424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9" name="圆形">
            <a:extLst>
              <a:ext uri="{FF2B5EF4-FFF2-40B4-BE49-F238E27FC236}">
                <a16:creationId xmlns:a16="http://schemas.microsoft.com/office/drawing/2014/main" xmlns="" id="{D82B93BC-7998-AF43-8B42-C5CFBFB4C4CA}"/>
              </a:ext>
            </a:extLst>
          </p:cNvPr>
          <p:cNvSpPr/>
          <p:nvPr userDrawn="1"/>
        </p:nvSpPr>
        <p:spPr>
          <a:xfrm>
            <a:off x="18897852" y="3405635"/>
            <a:ext cx="935295" cy="935233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0" name="圆形">
            <a:extLst>
              <a:ext uri="{FF2B5EF4-FFF2-40B4-BE49-F238E27FC236}">
                <a16:creationId xmlns:a16="http://schemas.microsoft.com/office/drawing/2014/main" xmlns="" id="{A4254BF7-9ADD-4B48-9823-4D88A989104A}"/>
              </a:ext>
            </a:extLst>
          </p:cNvPr>
          <p:cNvSpPr/>
          <p:nvPr userDrawn="1"/>
        </p:nvSpPr>
        <p:spPr>
          <a:xfrm>
            <a:off x="18773077" y="7857536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1" name="圆形">
            <a:extLst>
              <a:ext uri="{FF2B5EF4-FFF2-40B4-BE49-F238E27FC236}">
                <a16:creationId xmlns:a16="http://schemas.microsoft.com/office/drawing/2014/main" xmlns="" id="{537AB64A-67D4-F643-ADE8-B0E43A30A763}"/>
              </a:ext>
            </a:extLst>
          </p:cNvPr>
          <p:cNvSpPr/>
          <p:nvPr userDrawn="1"/>
        </p:nvSpPr>
        <p:spPr>
          <a:xfrm>
            <a:off x="18589068" y="7673540"/>
            <a:ext cx="531689" cy="531653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2" name="圆形">
            <a:extLst>
              <a:ext uri="{FF2B5EF4-FFF2-40B4-BE49-F238E27FC236}">
                <a16:creationId xmlns:a16="http://schemas.microsoft.com/office/drawing/2014/main" xmlns="" id="{95C0F646-FC51-B64F-BDC1-473CFD708353}"/>
              </a:ext>
            </a:extLst>
          </p:cNvPr>
          <p:cNvSpPr/>
          <p:nvPr userDrawn="1"/>
        </p:nvSpPr>
        <p:spPr>
          <a:xfrm>
            <a:off x="18392997" y="7477483"/>
            <a:ext cx="923830" cy="923769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3" name="圆形">
            <a:extLst>
              <a:ext uri="{FF2B5EF4-FFF2-40B4-BE49-F238E27FC236}">
                <a16:creationId xmlns:a16="http://schemas.microsoft.com/office/drawing/2014/main" xmlns="" id="{A457139D-4991-F147-997F-407B448E19F3}"/>
              </a:ext>
            </a:extLst>
          </p:cNvPr>
          <p:cNvSpPr/>
          <p:nvPr userDrawn="1"/>
        </p:nvSpPr>
        <p:spPr>
          <a:xfrm>
            <a:off x="18255748" y="7340241"/>
            <a:ext cx="1198329" cy="119825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4" name="圆形">
            <a:extLst>
              <a:ext uri="{FF2B5EF4-FFF2-40B4-BE49-F238E27FC236}">
                <a16:creationId xmlns:a16="http://schemas.microsoft.com/office/drawing/2014/main" xmlns="" id="{7F8B7756-57FF-7140-9931-618F5F889D3A}"/>
              </a:ext>
            </a:extLst>
          </p:cNvPr>
          <p:cNvSpPr/>
          <p:nvPr userDrawn="1"/>
        </p:nvSpPr>
        <p:spPr>
          <a:xfrm>
            <a:off x="14331665" y="9580702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5" name="圆形">
            <a:extLst>
              <a:ext uri="{FF2B5EF4-FFF2-40B4-BE49-F238E27FC236}">
                <a16:creationId xmlns:a16="http://schemas.microsoft.com/office/drawing/2014/main" xmlns="" id="{EAFC2B87-6316-0B41-9FF2-F44D656B10DB}"/>
              </a:ext>
            </a:extLst>
          </p:cNvPr>
          <p:cNvSpPr/>
          <p:nvPr userDrawn="1"/>
        </p:nvSpPr>
        <p:spPr>
          <a:xfrm>
            <a:off x="14138662" y="9387712"/>
            <a:ext cx="549676" cy="54964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xmlns="" id="{E30F45A9-520F-EE43-8A0A-856B263C5A69}"/>
              </a:ext>
            </a:extLst>
          </p:cNvPr>
          <p:cNvSpPr/>
          <p:nvPr userDrawn="1"/>
        </p:nvSpPr>
        <p:spPr>
          <a:xfrm>
            <a:off x="13882694" y="9131761"/>
            <a:ext cx="1061611" cy="106154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7" name="圆形">
            <a:extLst>
              <a:ext uri="{FF2B5EF4-FFF2-40B4-BE49-F238E27FC236}">
                <a16:creationId xmlns:a16="http://schemas.microsoft.com/office/drawing/2014/main" xmlns="" id="{4F720C5F-DAEF-6B45-BE18-2CB94980CF4E}"/>
              </a:ext>
            </a:extLst>
          </p:cNvPr>
          <p:cNvSpPr/>
          <p:nvPr userDrawn="1"/>
        </p:nvSpPr>
        <p:spPr>
          <a:xfrm>
            <a:off x="18443133" y="9495976"/>
            <a:ext cx="163671" cy="163659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xmlns="" id="{E634413A-E4D3-6940-A5DA-40FA22756E08}"/>
              </a:ext>
            </a:extLst>
          </p:cNvPr>
          <p:cNvSpPr/>
          <p:nvPr userDrawn="1"/>
        </p:nvSpPr>
        <p:spPr>
          <a:xfrm>
            <a:off x="17955393" y="9394531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19" name="圆形">
            <a:extLst>
              <a:ext uri="{FF2B5EF4-FFF2-40B4-BE49-F238E27FC236}">
                <a16:creationId xmlns:a16="http://schemas.microsoft.com/office/drawing/2014/main" xmlns="" id="{00BB26FB-3FCF-0540-A63C-B9B2487F6C33}"/>
              </a:ext>
            </a:extLst>
          </p:cNvPr>
          <p:cNvSpPr/>
          <p:nvPr userDrawn="1"/>
        </p:nvSpPr>
        <p:spPr>
          <a:xfrm>
            <a:off x="18664915" y="5337432"/>
            <a:ext cx="163670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0" name="圆形">
            <a:extLst>
              <a:ext uri="{FF2B5EF4-FFF2-40B4-BE49-F238E27FC236}">
                <a16:creationId xmlns:a16="http://schemas.microsoft.com/office/drawing/2014/main" xmlns="" id="{1F87D782-1A3B-074D-BDDE-00C1C82E1154}"/>
              </a:ext>
            </a:extLst>
          </p:cNvPr>
          <p:cNvSpPr/>
          <p:nvPr userDrawn="1"/>
        </p:nvSpPr>
        <p:spPr>
          <a:xfrm>
            <a:off x="18480905" y="5153435"/>
            <a:ext cx="531689" cy="531654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1" name="圆形">
            <a:extLst>
              <a:ext uri="{FF2B5EF4-FFF2-40B4-BE49-F238E27FC236}">
                <a16:creationId xmlns:a16="http://schemas.microsoft.com/office/drawing/2014/main" xmlns="" id="{D002402C-8A81-6C49-8C35-0FE25110A116}"/>
              </a:ext>
            </a:extLst>
          </p:cNvPr>
          <p:cNvSpPr/>
          <p:nvPr userDrawn="1"/>
        </p:nvSpPr>
        <p:spPr>
          <a:xfrm>
            <a:off x="18284835" y="4957379"/>
            <a:ext cx="923830" cy="923769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2" name="圆形">
            <a:extLst>
              <a:ext uri="{FF2B5EF4-FFF2-40B4-BE49-F238E27FC236}">
                <a16:creationId xmlns:a16="http://schemas.microsoft.com/office/drawing/2014/main" xmlns="" id="{17B3AA0E-CCF5-764B-BF73-96014B4D88DF}"/>
              </a:ext>
            </a:extLst>
          </p:cNvPr>
          <p:cNvSpPr/>
          <p:nvPr userDrawn="1"/>
        </p:nvSpPr>
        <p:spPr>
          <a:xfrm>
            <a:off x="18147585" y="4820137"/>
            <a:ext cx="1198329" cy="1198250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3" name="圆形">
            <a:extLst>
              <a:ext uri="{FF2B5EF4-FFF2-40B4-BE49-F238E27FC236}">
                <a16:creationId xmlns:a16="http://schemas.microsoft.com/office/drawing/2014/main" xmlns="" id="{64F96C9B-AE43-964D-A03E-E4E7635A3508}"/>
              </a:ext>
            </a:extLst>
          </p:cNvPr>
          <p:cNvSpPr/>
          <p:nvPr userDrawn="1"/>
        </p:nvSpPr>
        <p:spPr>
          <a:xfrm>
            <a:off x="17487444" y="5746409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4" name="圆形">
            <a:extLst>
              <a:ext uri="{FF2B5EF4-FFF2-40B4-BE49-F238E27FC236}">
                <a16:creationId xmlns:a16="http://schemas.microsoft.com/office/drawing/2014/main" xmlns="" id="{82DEBAFF-F11F-A044-9920-ABC0E03BF0B4}"/>
              </a:ext>
            </a:extLst>
          </p:cNvPr>
          <p:cNvSpPr/>
          <p:nvPr userDrawn="1"/>
        </p:nvSpPr>
        <p:spPr>
          <a:xfrm>
            <a:off x="17303436" y="5562412"/>
            <a:ext cx="531688" cy="531654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5" name="圆形">
            <a:extLst>
              <a:ext uri="{FF2B5EF4-FFF2-40B4-BE49-F238E27FC236}">
                <a16:creationId xmlns:a16="http://schemas.microsoft.com/office/drawing/2014/main" xmlns="" id="{35F02206-7FEC-3945-B654-5D58D82140B9}"/>
              </a:ext>
            </a:extLst>
          </p:cNvPr>
          <p:cNvSpPr/>
          <p:nvPr userDrawn="1"/>
        </p:nvSpPr>
        <p:spPr>
          <a:xfrm>
            <a:off x="16914999" y="5174000"/>
            <a:ext cx="1308563" cy="1308478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6" name="圆形">
            <a:extLst>
              <a:ext uri="{FF2B5EF4-FFF2-40B4-BE49-F238E27FC236}">
                <a16:creationId xmlns:a16="http://schemas.microsoft.com/office/drawing/2014/main" xmlns="" id="{4E074F17-E243-5149-A30B-C40E0A08212F}"/>
              </a:ext>
            </a:extLst>
          </p:cNvPr>
          <p:cNvSpPr/>
          <p:nvPr userDrawn="1"/>
        </p:nvSpPr>
        <p:spPr>
          <a:xfrm>
            <a:off x="16357344" y="10691649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7" name="圆形">
            <a:extLst>
              <a:ext uri="{FF2B5EF4-FFF2-40B4-BE49-F238E27FC236}">
                <a16:creationId xmlns:a16="http://schemas.microsoft.com/office/drawing/2014/main" xmlns="" id="{B2B2C2D6-E5E6-3B41-843D-5D0A42DD8BFD}"/>
              </a:ext>
            </a:extLst>
          </p:cNvPr>
          <p:cNvSpPr/>
          <p:nvPr userDrawn="1"/>
        </p:nvSpPr>
        <p:spPr>
          <a:xfrm>
            <a:off x="16164344" y="10498660"/>
            <a:ext cx="549675" cy="549639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8" name="圆形">
            <a:extLst>
              <a:ext uri="{FF2B5EF4-FFF2-40B4-BE49-F238E27FC236}">
                <a16:creationId xmlns:a16="http://schemas.microsoft.com/office/drawing/2014/main" xmlns="" id="{057FECA2-B8D7-9B48-845C-500DFC455686}"/>
              </a:ext>
            </a:extLst>
          </p:cNvPr>
          <p:cNvSpPr/>
          <p:nvPr userDrawn="1"/>
        </p:nvSpPr>
        <p:spPr>
          <a:xfrm>
            <a:off x="15908374" y="10242708"/>
            <a:ext cx="1061611" cy="106154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29" name="圆形">
            <a:extLst>
              <a:ext uri="{FF2B5EF4-FFF2-40B4-BE49-F238E27FC236}">
                <a16:creationId xmlns:a16="http://schemas.microsoft.com/office/drawing/2014/main" xmlns="" id="{74B45E99-4E4D-994D-BBC6-147B8180C0F6}"/>
              </a:ext>
            </a:extLst>
          </p:cNvPr>
          <p:cNvSpPr/>
          <p:nvPr userDrawn="1"/>
        </p:nvSpPr>
        <p:spPr>
          <a:xfrm>
            <a:off x="18163931" y="9846690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0" name="圆形">
            <a:extLst>
              <a:ext uri="{FF2B5EF4-FFF2-40B4-BE49-F238E27FC236}">
                <a16:creationId xmlns:a16="http://schemas.microsoft.com/office/drawing/2014/main" xmlns="" id="{56594F7C-4CCB-FB4B-A786-D5EDBD89FD00}"/>
              </a:ext>
            </a:extLst>
          </p:cNvPr>
          <p:cNvSpPr/>
          <p:nvPr userDrawn="1"/>
        </p:nvSpPr>
        <p:spPr>
          <a:xfrm>
            <a:off x="17970926" y="9653702"/>
            <a:ext cx="549676" cy="549639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1" name="圆形">
            <a:extLst>
              <a:ext uri="{FF2B5EF4-FFF2-40B4-BE49-F238E27FC236}">
                <a16:creationId xmlns:a16="http://schemas.microsoft.com/office/drawing/2014/main" xmlns="" id="{00F15214-8879-9A44-ABA1-928C2B35F52C}"/>
              </a:ext>
            </a:extLst>
          </p:cNvPr>
          <p:cNvSpPr/>
          <p:nvPr userDrawn="1"/>
        </p:nvSpPr>
        <p:spPr>
          <a:xfrm>
            <a:off x="17654041" y="8961044"/>
            <a:ext cx="1061611" cy="106154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2" name="圆形">
            <a:extLst>
              <a:ext uri="{FF2B5EF4-FFF2-40B4-BE49-F238E27FC236}">
                <a16:creationId xmlns:a16="http://schemas.microsoft.com/office/drawing/2014/main" xmlns="" id="{4A8C04A3-EDA0-4A4C-8186-0F4F71EE262A}"/>
              </a:ext>
            </a:extLst>
          </p:cNvPr>
          <p:cNvSpPr/>
          <p:nvPr userDrawn="1"/>
        </p:nvSpPr>
        <p:spPr>
          <a:xfrm>
            <a:off x="18004934" y="7628254"/>
            <a:ext cx="163670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3" name="圆形">
            <a:extLst>
              <a:ext uri="{FF2B5EF4-FFF2-40B4-BE49-F238E27FC236}">
                <a16:creationId xmlns:a16="http://schemas.microsoft.com/office/drawing/2014/main" xmlns="" id="{8B05F97D-E58A-B642-96CB-97FDD4B5D3CF}"/>
              </a:ext>
            </a:extLst>
          </p:cNvPr>
          <p:cNvSpPr/>
          <p:nvPr userDrawn="1"/>
        </p:nvSpPr>
        <p:spPr>
          <a:xfrm>
            <a:off x="17820924" y="7444257"/>
            <a:ext cx="531689" cy="531654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4" name="圆形">
            <a:extLst>
              <a:ext uri="{FF2B5EF4-FFF2-40B4-BE49-F238E27FC236}">
                <a16:creationId xmlns:a16="http://schemas.microsoft.com/office/drawing/2014/main" xmlns="" id="{8E3CEE66-9410-0A43-B060-1D434C491DDD}"/>
              </a:ext>
            </a:extLst>
          </p:cNvPr>
          <p:cNvSpPr/>
          <p:nvPr userDrawn="1"/>
        </p:nvSpPr>
        <p:spPr>
          <a:xfrm>
            <a:off x="17624853" y="7248199"/>
            <a:ext cx="923829" cy="923770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5" name="圆形">
            <a:extLst>
              <a:ext uri="{FF2B5EF4-FFF2-40B4-BE49-F238E27FC236}">
                <a16:creationId xmlns:a16="http://schemas.microsoft.com/office/drawing/2014/main" xmlns="" id="{8C706D6B-D97E-4549-8CA7-0CC5B2C549FA}"/>
              </a:ext>
            </a:extLst>
          </p:cNvPr>
          <p:cNvSpPr/>
          <p:nvPr userDrawn="1"/>
        </p:nvSpPr>
        <p:spPr>
          <a:xfrm>
            <a:off x="17487604" y="7110958"/>
            <a:ext cx="1198329" cy="119825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6" name="圆形">
            <a:extLst>
              <a:ext uri="{FF2B5EF4-FFF2-40B4-BE49-F238E27FC236}">
                <a16:creationId xmlns:a16="http://schemas.microsoft.com/office/drawing/2014/main" xmlns="" id="{7FA543E4-745C-B545-9AB6-8AF7B594D67A}"/>
              </a:ext>
            </a:extLst>
          </p:cNvPr>
          <p:cNvSpPr/>
          <p:nvPr userDrawn="1"/>
        </p:nvSpPr>
        <p:spPr>
          <a:xfrm>
            <a:off x="17317042" y="6355739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7" name="圆形">
            <a:extLst>
              <a:ext uri="{FF2B5EF4-FFF2-40B4-BE49-F238E27FC236}">
                <a16:creationId xmlns:a16="http://schemas.microsoft.com/office/drawing/2014/main" xmlns="" id="{110B2372-DB5A-6043-8902-C4AA32098D61}"/>
              </a:ext>
            </a:extLst>
          </p:cNvPr>
          <p:cNvSpPr/>
          <p:nvPr userDrawn="1"/>
        </p:nvSpPr>
        <p:spPr>
          <a:xfrm>
            <a:off x="17133034" y="6171742"/>
            <a:ext cx="531688" cy="531654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8" name="圆形">
            <a:extLst>
              <a:ext uri="{FF2B5EF4-FFF2-40B4-BE49-F238E27FC236}">
                <a16:creationId xmlns:a16="http://schemas.microsoft.com/office/drawing/2014/main" xmlns="" id="{6386284D-6E98-BE4D-92C2-A2448A6D2547}"/>
              </a:ext>
            </a:extLst>
          </p:cNvPr>
          <p:cNvSpPr/>
          <p:nvPr userDrawn="1"/>
        </p:nvSpPr>
        <p:spPr>
          <a:xfrm>
            <a:off x="16936963" y="5975685"/>
            <a:ext cx="923830" cy="923770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39" name="圆形">
            <a:extLst>
              <a:ext uri="{FF2B5EF4-FFF2-40B4-BE49-F238E27FC236}">
                <a16:creationId xmlns:a16="http://schemas.microsoft.com/office/drawing/2014/main" xmlns="" id="{C5A2A6D1-EA32-624C-B35B-B957D51912F9}"/>
              </a:ext>
            </a:extLst>
          </p:cNvPr>
          <p:cNvSpPr/>
          <p:nvPr userDrawn="1"/>
        </p:nvSpPr>
        <p:spPr>
          <a:xfrm>
            <a:off x="16799713" y="5838444"/>
            <a:ext cx="1198328" cy="1198250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0" name="圆形">
            <a:extLst>
              <a:ext uri="{FF2B5EF4-FFF2-40B4-BE49-F238E27FC236}">
                <a16:creationId xmlns:a16="http://schemas.microsoft.com/office/drawing/2014/main" xmlns="" id="{51350CA4-068C-7B48-AA3F-5D50F9AAEA96}"/>
              </a:ext>
            </a:extLst>
          </p:cNvPr>
          <p:cNvSpPr/>
          <p:nvPr userDrawn="1"/>
        </p:nvSpPr>
        <p:spPr>
          <a:xfrm>
            <a:off x="18568324" y="6335283"/>
            <a:ext cx="163671" cy="163659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1" name="圆形">
            <a:extLst>
              <a:ext uri="{FF2B5EF4-FFF2-40B4-BE49-F238E27FC236}">
                <a16:creationId xmlns:a16="http://schemas.microsoft.com/office/drawing/2014/main" xmlns="" id="{AE731024-393F-D94B-AE9B-D35A4C81D6D0}"/>
              </a:ext>
            </a:extLst>
          </p:cNvPr>
          <p:cNvSpPr/>
          <p:nvPr userDrawn="1"/>
        </p:nvSpPr>
        <p:spPr>
          <a:xfrm>
            <a:off x="18375323" y="6142293"/>
            <a:ext cx="549675" cy="549639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2" name="圆形">
            <a:extLst>
              <a:ext uri="{FF2B5EF4-FFF2-40B4-BE49-F238E27FC236}">
                <a16:creationId xmlns:a16="http://schemas.microsoft.com/office/drawing/2014/main" xmlns="" id="{8064B195-9303-0641-8E06-C1E90734FEB8}"/>
              </a:ext>
            </a:extLst>
          </p:cNvPr>
          <p:cNvSpPr/>
          <p:nvPr userDrawn="1"/>
        </p:nvSpPr>
        <p:spPr>
          <a:xfrm>
            <a:off x="18119354" y="5886342"/>
            <a:ext cx="1061611" cy="1061543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3" name="圆形">
            <a:extLst>
              <a:ext uri="{FF2B5EF4-FFF2-40B4-BE49-F238E27FC236}">
                <a16:creationId xmlns:a16="http://schemas.microsoft.com/office/drawing/2014/main" xmlns="" id="{D2AB100B-EAE4-E14D-AF3C-D8AC02CF9AA4}"/>
              </a:ext>
            </a:extLst>
          </p:cNvPr>
          <p:cNvSpPr/>
          <p:nvPr userDrawn="1"/>
        </p:nvSpPr>
        <p:spPr>
          <a:xfrm>
            <a:off x="14568991" y="9858943"/>
            <a:ext cx="531689" cy="531653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4" name="圆形">
            <a:extLst>
              <a:ext uri="{FF2B5EF4-FFF2-40B4-BE49-F238E27FC236}">
                <a16:creationId xmlns:a16="http://schemas.microsoft.com/office/drawing/2014/main" xmlns="" id="{5C20B71F-D89E-7042-82A9-A0D9CCF910B7}"/>
              </a:ext>
            </a:extLst>
          </p:cNvPr>
          <p:cNvSpPr/>
          <p:nvPr userDrawn="1"/>
        </p:nvSpPr>
        <p:spPr>
          <a:xfrm>
            <a:off x="14765429" y="10042939"/>
            <a:ext cx="163671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5" name="圆形">
            <a:extLst>
              <a:ext uri="{FF2B5EF4-FFF2-40B4-BE49-F238E27FC236}">
                <a16:creationId xmlns:a16="http://schemas.microsoft.com/office/drawing/2014/main" xmlns="" id="{8B1B6DD4-CE41-7043-BC91-AAFE9498D237}"/>
              </a:ext>
            </a:extLst>
          </p:cNvPr>
          <p:cNvSpPr/>
          <p:nvPr userDrawn="1"/>
        </p:nvSpPr>
        <p:spPr>
          <a:xfrm>
            <a:off x="17650996" y="7818333"/>
            <a:ext cx="531689" cy="531654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6" name="圆形">
            <a:extLst>
              <a:ext uri="{FF2B5EF4-FFF2-40B4-BE49-F238E27FC236}">
                <a16:creationId xmlns:a16="http://schemas.microsoft.com/office/drawing/2014/main" xmlns="" id="{26D7F818-3C09-4C4A-92DB-58F357A577E8}"/>
              </a:ext>
            </a:extLst>
          </p:cNvPr>
          <p:cNvSpPr/>
          <p:nvPr userDrawn="1"/>
        </p:nvSpPr>
        <p:spPr>
          <a:xfrm>
            <a:off x="17847439" y="8002329"/>
            <a:ext cx="163670" cy="16366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/>
          </a:p>
        </p:txBody>
      </p:sp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039" y="2002844"/>
            <a:ext cx="13831674" cy="5478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xmlns="" id="{36190E1A-7BA1-2E4E-9EA3-48F7C7D2AF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031" y="3671101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2" name="文本占位符 50">
            <a:extLst>
              <a:ext uri="{FF2B5EF4-FFF2-40B4-BE49-F238E27FC236}">
                <a16:creationId xmlns:a16="http://schemas.microsoft.com/office/drawing/2014/main" xmlns="" id="{E932DD78-0052-4945-BF0D-705BE82516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13282" y="5235206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3" name="文本占位符 50">
            <a:extLst>
              <a:ext uri="{FF2B5EF4-FFF2-40B4-BE49-F238E27FC236}">
                <a16:creationId xmlns:a16="http://schemas.microsoft.com/office/drawing/2014/main" xmlns="" id="{DEF83324-8052-7D41-9E34-A06D5EC7BA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7024" y="6245859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4" name="文本占位符 50">
            <a:extLst>
              <a:ext uri="{FF2B5EF4-FFF2-40B4-BE49-F238E27FC236}">
                <a16:creationId xmlns:a16="http://schemas.microsoft.com/office/drawing/2014/main" xmlns="" id="{D9E9F47D-DD39-C54F-A95C-30F770927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10047" y="5644280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5" name="文本占位符 50">
            <a:extLst>
              <a:ext uri="{FF2B5EF4-FFF2-40B4-BE49-F238E27FC236}">
                <a16:creationId xmlns:a16="http://schemas.microsoft.com/office/drawing/2014/main" xmlns="" id="{D488E5BF-3F20-0B4C-8CA2-A58A6DB3A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70409" y="5451774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7" name="文本占位符 50">
            <a:extLst>
              <a:ext uri="{FF2B5EF4-FFF2-40B4-BE49-F238E27FC236}">
                <a16:creationId xmlns:a16="http://schemas.microsoft.com/office/drawing/2014/main" xmlns="" id="{D787BA47-94A9-F445-BAFD-10309905A4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688609" y="6269922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8" name="文本占位符 50">
            <a:extLst>
              <a:ext uri="{FF2B5EF4-FFF2-40B4-BE49-F238E27FC236}">
                <a16:creationId xmlns:a16="http://schemas.microsoft.com/office/drawing/2014/main" xmlns="" id="{61E4440F-C010-124E-A689-4B3AB7C52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3969" y="7906216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9" name="文本占位符 50">
            <a:extLst>
              <a:ext uri="{FF2B5EF4-FFF2-40B4-BE49-F238E27FC236}">
                <a16:creationId xmlns:a16="http://schemas.microsoft.com/office/drawing/2014/main" xmlns="" id="{D07AF7C7-BC4C-A542-B368-2F14BA7EEB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338358" y="9229690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0" name="文本占位符 50">
            <a:extLst>
              <a:ext uri="{FF2B5EF4-FFF2-40B4-BE49-F238E27FC236}">
                <a16:creationId xmlns:a16="http://schemas.microsoft.com/office/drawing/2014/main" xmlns="" id="{DAA449C9-984A-D346-B9C8-8F33184059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239470" y="7473080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1" name="文本占位符 50">
            <a:extLst>
              <a:ext uri="{FF2B5EF4-FFF2-40B4-BE49-F238E27FC236}">
                <a16:creationId xmlns:a16="http://schemas.microsoft.com/office/drawing/2014/main" xmlns="" id="{B280114D-73A1-094B-A3AF-31D0B7A191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7672" y="7785901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2" name="文本占位符 50">
            <a:extLst>
              <a:ext uri="{FF2B5EF4-FFF2-40B4-BE49-F238E27FC236}">
                <a16:creationId xmlns:a16="http://schemas.microsoft.com/office/drawing/2014/main" xmlns="" id="{F0C8D6BC-FBD2-864D-90D6-7B6EB4FEBA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96700" y="9398132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3" name="文本占位符 50">
            <a:extLst>
              <a:ext uri="{FF2B5EF4-FFF2-40B4-BE49-F238E27FC236}">
                <a16:creationId xmlns:a16="http://schemas.microsoft.com/office/drawing/2014/main" xmlns="" id="{B85E4685-B406-094F-9DDF-316D4F814B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480118" y="9783143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4" name="文本占位符 50">
            <a:extLst>
              <a:ext uri="{FF2B5EF4-FFF2-40B4-BE49-F238E27FC236}">
                <a16:creationId xmlns:a16="http://schemas.microsoft.com/office/drawing/2014/main" xmlns="" id="{FE7A4614-F6DD-504D-BB58-F9A1F969D5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603069" y="10601290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5" name="文本占位符 50">
            <a:extLst>
              <a:ext uri="{FF2B5EF4-FFF2-40B4-BE49-F238E27FC236}">
                <a16:creationId xmlns:a16="http://schemas.microsoft.com/office/drawing/2014/main" xmlns="" id="{9FFB07B4-2A05-5F41-83E2-BF13FE119B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90733" y="9903459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6" name="文本占位符 50">
            <a:extLst>
              <a:ext uri="{FF2B5EF4-FFF2-40B4-BE49-F238E27FC236}">
                <a16:creationId xmlns:a16="http://schemas.microsoft.com/office/drawing/2014/main" xmlns="" id="{E181468D-6A96-EF41-9E31-DCB78E530B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581632" y="9446259"/>
            <a:ext cx="1539975" cy="37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80A7E790-4773-FA4F-987D-9643BDDC4C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49" name="灯片编号占位符 4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9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26491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6" r:id="rId3"/>
    <p:sldLayoutId id="2147483672" r:id="rId4"/>
    <p:sldLayoutId id="2147483678" r:id="rId5"/>
    <p:sldLayoutId id="2147483679" r:id="rId6"/>
    <p:sldLayoutId id="2147483673" r:id="rId7"/>
    <p:sldLayoutId id="2147483674" r:id="rId8"/>
    <p:sldLayoutId id="2147483670" r:id="rId9"/>
    <p:sldLayoutId id="2147483675" r:id="rId10"/>
    <p:sldLayoutId id="2147483677" r:id="rId11"/>
    <p:sldLayoutId id="2147483666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archives/virtio-fs/2019-August/msg00141.html" TargetMode="External"/><Relationship Id="rId2" Type="http://schemas.openxmlformats.org/officeDocument/2006/relationships/hyperlink" Target="https://gitlab.com/virtio-fs/linux/commit/a2c5838fb76c4634634b932db6dcabfd267842bc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archives/virtio-fs/2019-August/msg00141.html" TargetMode="External"/><Relationship Id="rId2" Type="http://schemas.openxmlformats.org/officeDocument/2006/relationships/hyperlink" Target="https://www.redhat.com/archives/virtio-fs/2019-May/msg00058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virtio-fs" TargetMode="External"/><Relationship Id="rId2" Type="http://schemas.openxmlformats.org/officeDocument/2006/relationships/hyperlink" Target="https://virtio-fs.gitlab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dhat.com/mailman/listinfo/virtio-f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987E94A-FD89-024F-8981-A8DF73DEB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CA702FCF-686E-6A42-9A47-91133D91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99" y="659502"/>
            <a:ext cx="4878607" cy="1270898"/>
          </a:xfrm>
          <a:prstGeom prst="rect">
            <a:avLst/>
          </a:prstGeom>
        </p:spPr>
      </p:pic>
      <p:sp>
        <p:nvSpPr>
          <p:cNvPr id="128" name="Shape 128"/>
          <p:cNvSpPr/>
          <p:nvPr/>
        </p:nvSpPr>
        <p:spPr>
          <a:xfrm>
            <a:off x="12140672" y="6452853"/>
            <a:ext cx="102656" cy="7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4000" spc="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Shape 126">
            <a:extLst>
              <a:ext uri="{FF2B5EF4-FFF2-40B4-BE49-F238E27FC236}">
                <a16:creationId xmlns:a16="http://schemas.microsoft.com/office/drawing/2014/main" xmlns="" id="{D666B2EF-A196-3942-BD1E-E19CB1398E4F}"/>
              </a:ext>
            </a:extLst>
          </p:cNvPr>
          <p:cNvSpPr/>
          <p:nvPr/>
        </p:nvSpPr>
        <p:spPr>
          <a:xfrm>
            <a:off x="6542828" y="4885671"/>
            <a:ext cx="11298350" cy="1469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7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Virtio</a:t>
            </a:r>
            <a:r>
              <a:rPr lang="en-US" altLang="zh-CN" sz="7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-fs </a:t>
            </a:r>
            <a:r>
              <a:rPr lang="zh-CN" altLang="en-US" sz="7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介绍及性能优化</a:t>
            </a:r>
            <a:endParaRPr sz="7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xmlns="" id="{E34C4007-5D1B-0648-A40F-315B7AD5FA23}"/>
              </a:ext>
            </a:extLst>
          </p:cNvPr>
          <p:cNvSpPr/>
          <p:nvPr/>
        </p:nvSpPr>
        <p:spPr>
          <a:xfrm>
            <a:off x="10130283" y="8954796"/>
            <a:ext cx="4123436" cy="98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zh-CN" altLang="en-US" sz="55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刘博 关尔昱</a:t>
            </a:r>
            <a:endParaRPr sz="55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Shape 126">
            <a:extLst>
              <a:ext uri="{FF2B5EF4-FFF2-40B4-BE49-F238E27FC236}">
                <a16:creationId xmlns:a16="http://schemas.microsoft.com/office/drawing/2014/main" xmlns="" id="{959750EF-F98D-6243-B017-18B37A6DC0BE}"/>
              </a:ext>
            </a:extLst>
          </p:cNvPr>
          <p:cNvSpPr/>
          <p:nvPr/>
        </p:nvSpPr>
        <p:spPr>
          <a:xfrm>
            <a:off x="10102102" y="10154386"/>
            <a:ext cx="4179798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阿里云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操作系统组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2019-10-19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0" name="Shape 128"/>
          <p:cNvSpPr/>
          <p:nvPr/>
        </p:nvSpPr>
        <p:spPr>
          <a:xfrm>
            <a:off x="7208687" y="6437372"/>
            <a:ext cx="996663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lnSpc>
                <a:spcPct val="120000"/>
              </a:lnSpc>
              <a:defRPr sz="4000" spc="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Shared file system for virtual machines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6504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/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Milestone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及主要贡献者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cs typeface="+mn-ea"/>
                <a:sym typeface="+mn-lt"/>
              </a:rPr>
              <a:t>Virtio</a:t>
            </a:r>
            <a:r>
              <a:rPr lang="en-US" altLang="zh-CN" dirty="0">
                <a:cs typeface="+mn-ea"/>
                <a:sym typeface="+mn-lt"/>
              </a:rPr>
              <a:t>-fs</a:t>
            </a:r>
            <a:r>
              <a:rPr lang="zh-CN" altLang="en-US" dirty="0"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9F752BC-EBDD-F04A-960A-CAF2C8E58AF7}"/>
              </a:ext>
            </a:extLst>
          </p:cNvPr>
          <p:cNvSpPr/>
          <p:nvPr/>
        </p:nvSpPr>
        <p:spPr>
          <a:xfrm flipV="1">
            <a:off x="499998" y="4611094"/>
            <a:ext cx="23622543" cy="182880"/>
          </a:xfrm>
          <a:prstGeom prst="rect">
            <a:avLst/>
          </a:prstGeom>
          <a:solidFill>
            <a:srgbClr val="EEEEEE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5" name="2013">
            <a:extLst>
              <a:ext uri="{FF2B5EF4-FFF2-40B4-BE49-F238E27FC236}">
                <a16:creationId xmlns="" xmlns:a16="http://schemas.microsoft.com/office/drawing/2014/main" id="{C7A8EBF8-42A5-0D4D-8065-963442FFBDF6}"/>
              </a:ext>
            </a:extLst>
          </p:cNvPr>
          <p:cNvSpPr txBox="1"/>
          <p:nvPr/>
        </p:nvSpPr>
        <p:spPr>
          <a:xfrm>
            <a:off x="10161768" y="3599076"/>
            <a:ext cx="2703442" cy="848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2484" tIns="52484" rIns="52484" bIns="52484"/>
          <a:lstStyle>
            <a:lvl1pPr algn="l" defTabSz="457200">
              <a:lnSpc>
                <a:spcPct val="120000"/>
              </a:lnSpc>
              <a:defRPr sz="4800" b="0" i="1">
                <a:solidFill>
                  <a:srgbClr val="FF6A00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sz="4000" b="1" dirty="0" smtClean="0">
                <a:latin typeface="+mn-lt"/>
                <a:ea typeface="+mn-ea"/>
                <a:cs typeface="+mn-ea"/>
                <a:sym typeface="+mn-lt"/>
              </a:rPr>
              <a:t>2019.05.03</a:t>
            </a:r>
            <a:endParaRPr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2014">
            <a:extLst>
              <a:ext uri="{FF2B5EF4-FFF2-40B4-BE49-F238E27FC236}">
                <a16:creationId xmlns="" xmlns:a16="http://schemas.microsoft.com/office/drawing/2014/main" id="{475186A8-0BF6-5B44-8DA3-AFB33B950EE5}"/>
              </a:ext>
            </a:extLst>
          </p:cNvPr>
          <p:cNvSpPr txBox="1"/>
          <p:nvPr/>
        </p:nvSpPr>
        <p:spPr>
          <a:xfrm>
            <a:off x="15226748" y="3519563"/>
            <a:ext cx="2829115" cy="848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2484" tIns="52484" rIns="52484" bIns="52484"/>
          <a:lstStyle>
            <a:lvl1pPr algn="l" defTabSz="457200">
              <a:lnSpc>
                <a:spcPct val="120000"/>
              </a:lnSpc>
              <a:defRPr sz="4800" b="0" i="1">
                <a:solidFill>
                  <a:srgbClr val="FF6A00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sz="4000" b="1" dirty="0" smtClean="0">
                <a:latin typeface="+mn-lt"/>
                <a:ea typeface="+mn-ea"/>
                <a:cs typeface="+mn-ea"/>
                <a:sym typeface="+mn-lt"/>
              </a:rPr>
              <a:t>2019.08.19</a:t>
            </a:r>
            <a:endParaRPr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2015">
            <a:extLst>
              <a:ext uri="{FF2B5EF4-FFF2-40B4-BE49-F238E27FC236}">
                <a16:creationId xmlns="" xmlns:a16="http://schemas.microsoft.com/office/drawing/2014/main" id="{6081941C-F9A1-6248-9F89-C4D0A262725C}"/>
              </a:ext>
            </a:extLst>
          </p:cNvPr>
          <p:cNvSpPr txBox="1"/>
          <p:nvPr/>
        </p:nvSpPr>
        <p:spPr>
          <a:xfrm>
            <a:off x="20482560" y="3519563"/>
            <a:ext cx="2743200" cy="848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2484" tIns="52484" rIns="52484" bIns="52484"/>
          <a:lstStyle>
            <a:lvl1pPr algn="l" defTabSz="457200">
              <a:lnSpc>
                <a:spcPct val="120000"/>
              </a:lnSpc>
              <a:defRPr sz="4800" b="0" i="1">
                <a:solidFill>
                  <a:srgbClr val="FF6A00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sz="4000" b="1" dirty="0" smtClean="0">
                <a:latin typeface="+mn-lt"/>
                <a:ea typeface="+mn-ea"/>
                <a:cs typeface="+mn-ea"/>
                <a:sym typeface="+mn-lt"/>
              </a:rPr>
              <a:t>2019.08.26</a:t>
            </a:r>
            <a:endParaRPr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2013">
            <a:extLst>
              <a:ext uri="{FF2B5EF4-FFF2-40B4-BE49-F238E27FC236}">
                <a16:creationId xmlns="" xmlns:a16="http://schemas.microsoft.com/office/drawing/2014/main" id="{E9BA41B9-7B57-8242-BA1B-2D69D4C006D8}"/>
              </a:ext>
            </a:extLst>
          </p:cNvPr>
          <p:cNvSpPr txBox="1"/>
          <p:nvPr/>
        </p:nvSpPr>
        <p:spPr>
          <a:xfrm>
            <a:off x="4826443" y="3599076"/>
            <a:ext cx="2838614" cy="848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2484" tIns="52484" rIns="52484" bIns="52484"/>
          <a:lstStyle>
            <a:lvl1pPr algn="l" defTabSz="457200">
              <a:lnSpc>
                <a:spcPct val="120000"/>
              </a:lnSpc>
              <a:defRPr sz="4800" b="0" i="1">
                <a:solidFill>
                  <a:srgbClr val="FF6A00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altLang="zh-CN" sz="4000" b="1" dirty="0" smtClean="0">
                <a:latin typeface="+mn-lt"/>
                <a:ea typeface="+mn-ea"/>
                <a:cs typeface="+mn-ea"/>
                <a:sym typeface="+mn-lt"/>
              </a:rPr>
              <a:t>2019.04.12</a:t>
            </a:r>
            <a:endParaRPr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2013">
            <a:extLst>
              <a:ext uri="{FF2B5EF4-FFF2-40B4-BE49-F238E27FC236}">
                <a16:creationId xmlns="" xmlns:a16="http://schemas.microsoft.com/office/drawing/2014/main" id="{CB4E5EC5-AFE6-8145-9D12-3B9922267866}"/>
              </a:ext>
            </a:extLst>
          </p:cNvPr>
          <p:cNvSpPr txBox="1"/>
          <p:nvPr/>
        </p:nvSpPr>
        <p:spPr>
          <a:xfrm>
            <a:off x="910610" y="3589505"/>
            <a:ext cx="2834454" cy="848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2484" tIns="52484" rIns="52484" bIns="52484"/>
          <a:lstStyle>
            <a:lvl1pPr algn="l" defTabSz="457200">
              <a:lnSpc>
                <a:spcPct val="120000"/>
              </a:lnSpc>
              <a:defRPr sz="4800" b="0" i="1">
                <a:solidFill>
                  <a:srgbClr val="FF6A00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altLang="zh-CN" sz="4000" b="1" dirty="0" smtClean="0">
                <a:latin typeface="+mn-lt"/>
                <a:ea typeface="+mn-ea"/>
                <a:cs typeface="+mn-ea"/>
                <a:sym typeface="+mn-lt"/>
              </a:rPr>
              <a:t>2018.12.10</a:t>
            </a:r>
            <a:endParaRPr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="" xmlns:a16="http://schemas.microsoft.com/office/drawing/2014/main" id="{C871D76D-9E8A-3C47-B071-555FEB622970}"/>
              </a:ext>
            </a:extLst>
          </p:cNvPr>
          <p:cNvSpPr/>
          <p:nvPr/>
        </p:nvSpPr>
        <p:spPr>
          <a:xfrm>
            <a:off x="2054260" y="4529735"/>
            <a:ext cx="400108" cy="400108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52484" tIns="52484" rIns="52484" bIns="52484" anchor="ctr"/>
          <a:lstStyle/>
          <a:p>
            <a:pPr defTabSz="821531">
              <a:defRPr sz="30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400">
              <a:cs typeface="+mn-ea"/>
              <a:sym typeface="+mn-lt"/>
            </a:endParaRPr>
          </a:p>
        </p:txBody>
      </p:sp>
      <p:sp>
        <p:nvSpPr>
          <p:cNvPr id="15" name="Circle">
            <a:extLst>
              <a:ext uri="{FF2B5EF4-FFF2-40B4-BE49-F238E27FC236}">
                <a16:creationId xmlns="" xmlns:a16="http://schemas.microsoft.com/office/drawing/2014/main" id="{0AA02ACF-775B-8B43-BD6F-94C65FD8A090}"/>
              </a:ext>
            </a:extLst>
          </p:cNvPr>
          <p:cNvSpPr/>
          <p:nvPr/>
        </p:nvSpPr>
        <p:spPr>
          <a:xfrm>
            <a:off x="5907885" y="4609248"/>
            <a:ext cx="400108" cy="400108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52484" tIns="52484" rIns="52484" bIns="52484" anchor="ctr"/>
          <a:lstStyle/>
          <a:p>
            <a:pPr defTabSz="821531">
              <a:defRPr sz="30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400">
              <a:cs typeface="+mn-ea"/>
              <a:sym typeface="+mn-lt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="" xmlns:a16="http://schemas.microsoft.com/office/drawing/2014/main" id="{8038AAE7-E00D-B841-8238-FFF5CACABCCE}"/>
              </a:ext>
            </a:extLst>
          </p:cNvPr>
          <p:cNvSpPr/>
          <p:nvPr/>
        </p:nvSpPr>
        <p:spPr>
          <a:xfrm>
            <a:off x="11172004" y="4609248"/>
            <a:ext cx="400108" cy="400108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52484" tIns="52484" rIns="52484" bIns="52484" anchor="ctr"/>
          <a:lstStyle/>
          <a:p>
            <a:pPr defTabSz="821531">
              <a:defRPr sz="30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400">
              <a:cs typeface="+mn-ea"/>
              <a:sym typeface="+mn-lt"/>
            </a:endParaRPr>
          </a:p>
        </p:txBody>
      </p:sp>
      <p:sp>
        <p:nvSpPr>
          <p:cNvPr id="17" name="Circle">
            <a:extLst>
              <a:ext uri="{FF2B5EF4-FFF2-40B4-BE49-F238E27FC236}">
                <a16:creationId xmlns="" xmlns:a16="http://schemas.microsoft.com/office/drawing/2014/main" id="{7459F910-9A74-0F45-87D5-3E16513B4809}"/>
              </a:ext>
            </a:extLst>
          </p:cNvPr>
          <p:cNvSpPr/>
          <p:nvPr/>
        </p:nvSpPr>
        <p:spPr>
          <a:xfrm>
            <a:off x="16427525" y="4529735"/>
            <a:ext cx="400108" cy="400108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52484" tIns="52484" rIns="52484" bIns="52484" anchor="ctr"/>
          <a:lstStyle/>
          <a:p>
            <a:pPr defTabSz="821531">
              <a:defRPr sz="30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400">
              <a:cs typeface="+mn-ea"/>
              <a:sym typeface="+mn-lt"/>
            </a:endParaRPr>
          </a:p>
        </p:txBody>
      </p:sp>
      <p:sp>
        <p:nvSpPr>
          <p:cNvPr id="18" name="Circle">
            <a:extLst>
              <a:ext uri="{FF2B5EF4-FFF2-40B4-BE49-F238E27FC236}">
                <a16:creationId xmlns="" xmlns:a16="http://schemas.microsoft.com/office/drawing/2014/main" id="{FA49B2A5-4F95-0344-B6FC-2FCC5FC84217}"/>
              </a:ext>
            </a:extLst>
          </p:cNvPr>
          <p:cNvSpPr/>
          <p:nvPr/>
        </p:nvSpPr>
        <p:spPr>
          <a:xfrm>
            <a:off x="21565406" y="4529735"/>
            <a:ext cx="400108" cy="400108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52484" tIns="52484" rIns="52484" bIns="52484" anchor="ctr"/>
          <a:lstStyle/>
          <a:p>
            <a:pPr defTabSz="821531">
              <a:defRPr sz="30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400">
              <a:cs typeface="+mn-ea"/>
              <a:sym typeface="+mn-lt"/>
            </a:endParaRPr>
          </a:p>
        </p:txBody>
      </p:sp>
      <p:sp>
        <p:nvSpPr>
          <p:cNvPr id="24" name="Shape 297">
            <a:extLst>
              <a:ext uri="{FF2B5EF4-FFF2-40B4-BE49-F238E27FC236}">
                <a16:creationId xmlns="" xmlns:a16="http://schemas.microsoft.com/office/drawing/2014/main" id="{FC75EE95-3D2B-8644-866B-EB5E7DCE0D18}"/>
              </a:ext>
            </a:extLst>
          </p:cNvPr>
          <p:cNvSpPr/>
          <p:nvPr/>
        </p:nvSpPr>
        <p:spPr>
          <a:xfrm>
            <a:off x="892090" y="5297325"/>
            <a:ext cx="3099465" cy="57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RFC patch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发布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Shape 297">
            <a:extLst>
              <a:ext uri="{FF2B5EF4-FFF2-40B4-BE49-F238E27FC236}">
                <a16:creationId xmlns="" xmlns:a16="http://schemas.microsoft.com/office/drawing/2014/main" id="{3C83C11A-4D1B-634B-8A95-3C79CED5962B}"/>
              </a:ext>
            </a:extLst>
          </p:cNvPr>
          <p:cNvSpPr/>
          <p:nvPr/>
        </p:nvSpPr>
        <p:spPr>
          <a:xfrm>
            <a:off x="5080883" y="5376838"/>
            <a:ext cx="2449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V0.1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版本发布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Shape 297">
            <a:extLst>
              <a:ext uri="{FF2B5EF4-FFF2-40B4-BE49-F238E27FC236}">
                <a16:creationId xmlns="" xmlns:a16="http://schemas.microsoft.com/office/drawing/2014/main" id="{D66722B9-A3C2-0E4A-AF23-8773ADF07649}"/>
              </a:ext>
            </a:extLst>
          </p:cNvPr>
          <p:cNvSpPr/>
          <p:nvPr/>
        </p:nvSpPr>
        <p:spPr>
          <a:xfrm>
            <a:off x="10161768" y="5365873"/>
            <a:ext cx="27506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V0.2.1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版本发布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Shape 297">
            <a:extLst>
              <a:ext uri="{FF2B5EF4-FFF2-40B4-BE49-F238E27FC236}">
                <a16:creationId xmlns="" xmlns:a16="http://schemas.microsoft.com/office/drawing/2014/main" id="{543C5BF7-64A0-5744-956D-485294F29403}"/>
              </a:ext>
            </a:extLst>
          </p:cNvPr>
          <p:cNvSpPr/>
          <p:nvPr/>
        </p:nvSpPr>
        <p:spPr>
          <a:xfrm>
            <a:off x="15531244" y="5297325"/>
            <a:ext cx="259277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V0.3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版本发布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Shape 297">
            <a:extLst>
              <a:ext uri="{FF2B5EF4-FFF2-40B4-BE49-F238E27FC236}">
                <a16:creationId xmlns="" xmlns:a16="http://schemas.microsoft.com/office/drawing/2014/main" id="{D7E8FDF6-B34D-E54E-A76E-FA81DA22A27C}"/>
              </a:ext>
            </a:extLst>
          </p:cNvPr>
          <p:cNvSpPr/>
          <p:nvPr/>
        </p:nvSpPr>
        <p:spPr>
          <a:xfrm>
            <a:off x="20916633" y="5281590"/>
            <a:ext cx="2324341" cy="57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进入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v5.4-rc2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0610" y="7349001"/>
            <a:ext cx="9644932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主要贡献者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 smtClean="0"/>
              <a:t>Maintainer: Red Hat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 smtClean="0"/>
              <a:t>Contributor:</a:t>
            </a:r>
            <a:endParaRPr lang="en-US" altLang="zh-CN" sz="400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Alibaba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en-US" altLang="zh-CN" sz="4000" dirty="0" smtClean="0"/>
              <a:t>Fujitsu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Huawei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en-US" altLang="zh-CN" sz="4000" dirty="0" smtClean="0"/>
              <a:t>Intel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376" y="7349001"/>
            <a:ext cx="8977161" cy="47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hape 130">
            <a:extLst>
              <a:ext uri="{FF2B5EF4-FFF2-40B4-BE49-F238E27FC236}">
                <a16:creationId xmlns:a16="http://schemas.microsoft.com/office/drawing/2014/main" xmlns="" id="{71E58461-A2A4-B548-AD80-D735E5D9BEA0}"/>
              </a:ext>
            </a:extLst>
          </p:cNvPr>
          <p:cNvSpPr/>
          <p:nvPr/>
        </p:nvSpPr>
        <p:spPr>
          <a:xfrm>
            <a:off x="3773218" y="5322044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问题背景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xmlns="" id="{D62C0539-66BD-3E43-9A36-25EEC08AA6B1}"/>
              </a:ext>
            </a:extLst>
          </p:cNvPr>
          <p:cNvSpPr/>
          <p:nvPr/>
        </p:nvSpPr>
        <p:spPr>
          <a:xfrm>
            <a:off x="407823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B95B430E-5EBB-3D41-90BC-5FDE535D65A6}"/>
              </a:ext>
            </a:extLst>
          </p:cNvPr>
          <p:cNvSpPr/>
          <p:nvPr/>
        </p:nvSpPr>
        <p:spPr>
          <a:xfrm>
            <a:off x="395961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7" name="Shape 130">
            <a:extLst>
              <a:ext uri="{FF2B5EF4-FFF2-40B4-BE49-F238E27FC236}">
                <a16:creationId xmlns:a16="http://schemas.microsoft.com/office/drawing/2014/main" xmlns="" id="{6BB18B3B-8366-614A-A76E-E46459FF7C15}"/>
              </a:ext>
            </a:extLst>
          </p:cNvPr>
          <p:cNvSpPr/>
          <p:nvPr/>
        </p:nvSpPr>
        <p:spPr>
          <a:xfrm>
            <a:off x="8674957" y="5163220"/>
            <a:ext cx="2933624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sz="3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TW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6FA68B31-896A-E04C-B1C6-052A878F2EAF}"/>
              </a:ext>
            </a:extLst>
          </p:cNvPr>
          <p:cNvSpPr/>
          <p:nvPr/>
        </p:nvSpPr>
        <p:spPr>
          <a:xfrm>
            <a:off x="9323784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Shape 130">
            <a:extLst>
              <a:ext uri="{FF2B5EF4-FFF2-40B4-BE49-F238E27FC236}">
                <a16:creationId xmlns:a16="http://schemas.microsoft.com/office/drawing/2014/main" xmlns="" id="{B9113E5C-486F-3C4A-9739-94B4EEC98466}"/>
              </a:ext>
            </a:extLst>
          </p:cNvPr>
          <p:cNvSpPr/>
          <p:nvPr/>
        </p:nvSpPr>
        <p:spPr>
          <a:xfrm>
            <a:off x="13955622" y="5163220"/>
            <a:ext cx="2485296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sz="3600" dirty="0">
              <a:solidFill>
                <a:srgbClr val="FF6A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51528ABB-53CA-F34D-8DD8-147C66016989}"/>
              </a:ext>
            </a:extLst>
          </p:cNvPr>
          <p:cNvSpPr/>
          <p:nvPr/>
        </p:nvSpPr>
        <p:spPr>
          <a:xfrm>
            <a:off x="14380285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3" name="Shape 130">
            <a:extLst>
              <a:ext uri="{FF2B5EF4-FFF2-40B4-BE49-F238E27FC236}">
                <a16:creationId xmlns:a16="http://schemas.microsoft.com/office/drawing/2014/main" xmlns="" id="{298C5212-FECF-F346-A1E2-A25293EE1ACE}"/>
              </a:ext>
            </a:extLst>
          </p:cNvPr>
          <p:cNvSpPr/>
          <p:nvPr/>
        </p:nvSpPr>
        <p:spPr>
          <a:xfrm>
            <a:off x="18985348" y="5163220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未来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计划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9FCC5D56-D8B6-AC49-89D7-AD85CF0A4B72}"/>
              </a:ext>
            </a:extLst>
          </p:cNvPr>
          <p:cNvSpPr/>
          <p:nvPr/>
        </p:nvSpPr>
        <p:spPr>
          <a:xfrm>
            <a:off x="1917174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6" name="Shape 130">
            <a:extLst>
              <a:ext uri="{FF2B5EF4-FFF2-40B4-BE49-F238E27FC236}">
                <a16:creationId xmlns:a16="http://schemas.microsoft.com/office/drawing/2014/main" xmlns="" id="{EE9B992B-935D-8748-A2F9-B41FF4286525}"/>
              </a:ext>
            </a:extLst>
          </p:cNvPr>
          <p:cNvSpPr/>
          <p:nvPr/>
        </p:nvSpPr>
        <p:spPr>
          <a:xfrm>
            <a:off x="9442411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17" name="Shape 130">
            <a:extLst>
              <a:ext uri="{FF2B5EF4-FFF2-40B4-BE49-F238E27FC236}">
                <a16:creationId xmlns:a16="http://schemas.microsoft.com/office/drawing/2014/main" xmlns="" id="{DA083226-A1AC-B049-86BA-DE8AFEC53F6B}"/>
              </a:ext>
            </a:extLst>
          </p:cNvPr>
          <p:cNvSpPr/>
          <p:nvPr/>
        </p:nvSpPr>
        <p:spPr>
          <a:xfrm>
            <a:off x="14498912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18" name="Shape 130">
            <a:extLst>
              <a:ext uri="{FF2B5EF4-FFF2-40B4-BE49-F238E27FC236}">
                <a16:creationId xmlns:a16="http://schemas.microsoft.com/office/drawing/2014/main" xmlns="" id="{69BF22FA-801D-AD42-B81A-F049CEF77C9E}"/>
              </a:ext>
            </a:extLst>
          </p:cNvPr>
          <p:cNvSpPr/>
          <p:nvPr/>
        </p:nvSpPr>
        <p:spPr>
          <a:xfrm>
            <a:off x="1929036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4895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性能数据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来自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upstream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-fs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patchset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53" y="3212327"/>
            <a:ext cx="14344511" cy="95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性能数据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编译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内核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00" y="3446634"/>
            <a:ext cx="15719729" cy="83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7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性能数据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四种极端条件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2439" y="3040728"/>
            <a:ext cx="16538713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/>
              <a:t>case1: </a:t>
            </a:r>
            <a:r>
              <a:rPr lang="zh-CN" altLang="en-US" sz="4000" dirty="0" smtClean="0"/>
              <a:t>没有</a:t>
            </a:r>
            <a:r>
              <a:rPr lang="zh-CN" altLang="en-US" sz="4000" dirty="0" smtClean="0"/>
              <a:t>命中</a:t>
            </a:r>
            <a:r>
              <a:rPr lang="en-US" altLang="zh-CN" sz="4000" dirty="0" smtClean="0"/>
              <a:t>host page </a:t>
            </a:r>
            <a:r>
              <a:rPr lang="en-US" altLang="zh-CN" sz="4000" dirty="0" smtClean="0"/>
              <a:t>cache</a:t>
            </a:r>
            <a:r>
              <a:rPr lang="zh-CN" altLang="en-US" sz="4000" dirty="0"/>
              <a:t>，</a:t>
            </a:r>
            <a:r>
              <a:rPr lang="zh-CN" altLang="en-US" sz="4000" dirty="0" smtClean="0"/>
              <a:t>且需要构建</a:t>
            </a:r>
            <a:r>
              <a:rPr lang="en-US" altLang="zh-CN" sz="4000" dirty="0" err="1" smtClean="0"/>
              <a:t>dax</a:t>
            </a:r>
            <a:r>
              <a:rPr lang="en-US" altLang="zh-CN" sz="4000" dirty="0" smtClean="0"/>
              <a:t> window</a:t>
            </a:r>
            <a:r>
              <a:rPr lang="zh-CN" altLang="en-US" sz="4000" dirty="0"/>
              <a:t>的映射</a:t>
            </a:r>
            <a:r>
              <a:rPr lang="en-US" altLang="zh-CN" sz="4000" dirty="0"/>
              <a:t>;</a:t>
            </a:r>
          </a:p>
          <a:p>
            <a:pPr marL="571500" indent="-571500" algn="l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/>
              <a:t>case2: </a:t>
            </a:r>
            <a:r>
              <a:rPr lang="zh-CN" altLang="en-US" sz="4000" dirty="0" smtClean="0"/>
              <a:t>没有</a:t>
            </a:r>
            <a:r>
              <a:rPr lang="zh-CN" altLang="en-US" sz="4000" dirty="0" smtClean="0"/>
              <a:t>命中</a:t>
            </a:r>
            <a:r>
              <a:rPr lang="en-US" altLang="zh-CN" sz="4000" dirty="0" smtClean="0"/>
              <a:t>host page </a:t>
            </a:r>
            <a:r>
              <a:rPr lang="en-US" altLang="zh-CN" sz="4000" dirty="0"/>
              <a:t>cache</a:t>
            </a:r>
            <a:r>
              <a:rPr lang="zh-CN" altLang="en-US" sz="4000" dirty="0"/>
              <a:t>，</a:t>
            </a:r>
            <a:r>
              <a:rPr lang="zh-CN" altLang="en-US" sz="4000" dirty="0" smtClean="0"/>
              <a:t>但不需要构建</a:t>
            </a:r>
            <a:r>
              <a:rPr lang="en-US" altLang="zh-CN" sz="4000" dirty="0" err="1" smtClean="0"/>
              <a:t>dax</a:t>
            </a:r>
            <a:r>
              <a:rPr lang="en-US" altLang="zh-CN" sz="4000" dirty="0" smtClean="0"/>
              <a:t> window</a:t>
            </a:r>
            <a:r>
              <a:rPr lang="zh-CN" altLang="en-US" sz="4000" dirty="0"/>
              <a:t>映射</a:t>
            </a:r>
            <a:r>
              <a:rPr lang="en-US" altLang="zh-CN" sz="4000" dirty="0"/>
              <a:t>;</a:t>
            </a:r>
          </a:p>
          <a:p>
            <a:pPr marL="571500" indent="-571500" algn="l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/>
              <a:t>case3: </a:t>
            </a:r>
            <a:r>
              <a:rPr lang="zh-CN" altLang="en-US" sz="4000" dirty="0" smtClean="0"/>
              <a:t>命中</a:t>
            </a:r>
            <a:r>
              <a:rPr lang="en-US" altLang="zh-CN" sz="4000" dirty="0" smtClean="0"/>
              <a:t>host page </a:t>
            </a:r>
            <a:r>
              <a:rPr lang="en-US" altLang="zh-CN" sz="4000" dirty="0"/>
              <a:t>cache </a:t>
            </a:r>
            <a:r>
              <a:rPr lang="zh-CN" altLang="en-US" sz="4000" dirty="0"/>
              <a:t>，</a:t>
            </a:r>
            <a:r>
              <a:rPr lang="zh-CN" altLang="en-US" sz="4000" dirty="0" smtClean="0"/>
              <a:t>但需要构建</a:t>
            </a:r>
            <a:r>
              <a:rPr lang="en-US" altLang="zh-CN" sz="4000" dirty="0" err="1" smtClean="0"/>
              <a:t>dax</a:t>
            </a:r>
            <a:r>
              <a:rPr lang="zh-CN" altLang="en-US" sz="4000" dirty="0" smtClean="0"/>
              <a:t>映射</a:t>
            </a:r>
            <a:r>
              <a:rPr lang="en-US" altLang="zh-CN" sz="4000" dirty="0"/>
              <a:t>;</a:t>
            </a:r>
          </a:p>
          <a:p>
            <a:pPr marL="571500" indent="-571500" algn="l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/>
              <a:t>case4: </a:t>
            </a:r>
            <a:r>
              <a:rPr lang="zh-CN" altLang="en-US" sz="4000" dirty="0" smtClean="0"/>
              <a:t>命中</a:t>
            </a:r>
            <a:r>
              <a:rPr lang="en-US" altLang="zh-CN" sz="4000" dirty="0" smtClean="0"/>
              <a:t>host page </a:t>
            </a:r>
            <a:r>
              <a:rPr lang="en-US" altLang="zh-CN" sz="4000" dirty="0"/>
              <a:t>cache</a:t>
            </a:r>
            <a:r>
              <a:rPr lang="zh-CN" altLang="en-US" sz="4000" dirty="0"/>
              <a:t>，且不需要</a:t>
            </a:r>
            <a:r>
              <a:rPr lang="zh-CN" altLang="en-US" sz="4000" dirty="0" smtClean="0"/>
              <a:t>构建</a:t>
            </a:r>
            <a:r>
              <a:rPr lang="en-US" altLang="zh-CN" sz="4000" dirty="0" err="1" smtClean="0"/>
              <a:t>dax</a:t>
            </a:r>
            <a:r>
              <a:rPr lang="zh-CN" altLang="en-US" sz="4000" dirty="0" smtClean="0"/>
              <a:t>映射</a:t>
            </a:r>
            <a:r>
              <a:rPr lang="en-US" altLang="zh-CN" sz="4000" dirty="0"/>
              <a:t>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705" y="4621598"/>
            <a:ext cx="10614990" cy="89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7523" y="7847937"/>
            <a:ext cx="10129962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sym typeface="Helvetica Light"/>
              </a:rPr>
              <a:t>DAX window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sym typeface="Helvetica Light"/>
              </a:rPr>
              <a:t>映射操作对性能影响很大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4000" dirty="0" smtClean="0">
                <a:latin typeface="+mn-ea"/>
              </a:rPr>
              <a:t>当需要频繁创建</a:t>
            </a:r>
            <a:r>
              <a:rPr lang="en-US" altLang="zh-CN" sz="4000" dirty="0" smtClean="0">
                <a:latin typeface="+mn-ea"/>
              </a:rPr>
              <a:t>/</a:t>
            </a:r>
            <a:r>
              <a:rPr lang="zh-CN" altLang="en-US" sz="4000" dirty="0" smtClean="0">
                <a:latin typeface="+mn-ea"/>
              </a:rPr>
              <a:t>销毁</a:t>
            </a:r>
            <a:r>
              <a:rPr lang="en-US" altLang="zh-CN" sz="4000" dirty="0" smtClean="0">
                <a:latin typeface="+mn-ea"/>
              </a:rPr>
              <a:t>DAX</a:t>
            </a:r>
            <a:r>
              <a:rPr lang="zh-CN" altLang="en-US" sz="4000" dirty="0" smtClean="0">
                <a:latin typeface="+mn-ea"/>
              </a:rPr>
              <a:t>映射时，性能会很差，如</a:t>
            </a:r>
            <a:r>
              <a:rPr lang="en-US" altLang="zh-CN" sz="4000" dirty="0" smtClean="0">
                <a:latin typeface="+mn-ea"/>
              </a:rPr>
              <a:t>file size</a:t>
            </a:r>
            <a:r>
              <a:rPr lang="zh-CN" altLang="en-US" sz="4000" dirty="0" smtClean="0">
                <a:latin typeface="+mn-ea"/>
              </a:rPr>
              <a:t>大于</a:t>
            </a:r>
            <a:r>
              <a:rPr lang="en-US" altLang="zh-CN" sz="4000" dirty="0" smtClean="0">
                <a:latin typeface="+mn-ea"/>
              </a:rPr>
              <a:t>DAX window size</a:t>
            </a:r>
            <a:r>
              <a:rPr lang="zh-CN" altLang="en-US" sz="4000" dirty="0">
                <a:latin typeface="+mn-ea"/>
              </a:rPr>
              <a:t> </a:t>
            </a:r>
            <a:r>
              <a:rPr lang="zh-CN" altLang="en-US" sz="4000" dirty="0" smtClean="0">
                <a:latin typeface="+mn-ea"/>
              </a:rPr>
              <a:t>时做随机读写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5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性能优化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——DAX window reclaim path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2439" y="3334926"/>
            <a:ext cx="1653871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4000" b="1" dirty="0">
                <a:latin typeface="+mn-ea"/>
              </a:rPr>
              <a:t>fuse: Get rid of </a:t>
            </a:r>
            <a:r>
              <a:rPr lang="en-US" altLang="zh-CN" sz="4000" b="1" dirty="0" err="1">
                <a:latin typeface="+mn-ea"/>
              </a:rPr>
              <a:t>inode</a:t>
            </a:r>
            <a:r>
              <a:rPr lang="en-US" altLang="zh-CN" sz="4000" b="1" dirty="0">
                <a:latin typeface="+mn-ea"/>
              </a:rPr>
              <a:t> lock in range reclaim path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6988" y="4053071"/>
            <a:ext cx="16538713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Reclaim DAX mapping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不需要获取</a:t>
            </a:r>
            <a:r>
              <a:rPr kumimoji="0" lang="en-US" altLang="zh-CN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inode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lock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，而引入引用计数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 dirty="0" smtClean="0"/>
              <a:t>当</a:t>
            </a:r>
            <a:r>
              <a:rPr lang="en-US" altLang="zh-CN" sz="4000" dirty="0" smtClean="0"/>
              <a:t>mapping</a:t>
            </a:r>
            <a:r>
              <a:rPr lang="zh-CN" altLang="en-US" sz="4000" dirty="0" smtClean="0"/>
              <a:t>的引用计数大于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时，</a:t>
            </a:r>
            <a:r>
              <a:rPr lang="en-US" altLang="zh-CN" sz="4000" dirty="0" smtClean="0"/>
              <a:t>reclaim</a:t>
            </a:r>
            <a:r>
              <a:rPr lang="zh-CN" altLang="en-US" sz="4000" dirty="0" smtClean="0"/>
              <a:t>线程略过这个映射</a:t>
            </a:r>
            <a:endParaRPr lang="en-US" altLang="zh-CN" sz="4000" dirty="0" smtClean="0"/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rand-read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情况下性能有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x10+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倍的提升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(cache-size=2G, </a:t>
            </a:r>
            <a:r>
              <a:rPr kumimoji="0" lang="en-US" altLang="zh-CN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filesize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=5G)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hlinkClick r:id="rId2"/>
              </a:rPr>
              <a:t>https://gitlab.com/virtio-fs/linux/commit/a2c5838fb76c4634634b932db6dcabfd267842bc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6988" y="8809277"/>
            <a:ext cx="16538713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4000" dirty="0" smtClean="0"/>
              <a:t>in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line/direct reclaim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时不发送</a:t>
            </a:r>
            <a:r>
              <a:rPr kumimoji="0" lang="en-US" altLang="zh-CN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removemapping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请求，减少</a:t>
            </a:r>
            <a:r>
              <a:rPr kumimoji="0" lang="en-US" altLang="zh-CN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vmexit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次数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rand-read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情况下性能有近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倍的提升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(cache-size=4G, </a:t>
            </a:r>
            <a:r>
              <a:rPr kumimoji="0" lang="en-US" altLang="zh-CN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filesize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=10G)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 dirty="0" smtClean="0"/>
              <a:t>由于存在</a:t>
            </a:r>
            <a:r>
              <a:rPr lang="en-US" altLang="zh-CN" sz="4000" dirty="0" smtClean="0"/>
              <a:t>deadlock</a:t>
            </a:r>
            <a:r>
              <a:rPr lang="zh-CN" altLang="en-US" sz="4000" dirty="0" smtClean="0"/>
              <a:t>风险，还没有</a:t>
            </a:r>
            <a:r>
              <a:rPr lang="en-US" altLang="zh-CN" sz="4000" dirty="0" smtClean="0"/>
              <a:t>merge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hlinkClick r:id="rId3"/>
              </a:rPr>
              <a:t>https://www.redhat.com/archives/virtio-fs/2019-August/msg00141.html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0038" y="7929407"/>
            <a:ext cx="178262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4000" b="1" dirty="0" err="1">
                <a:latin typeface="+mn-ea"/>
              </a:rPr>
              <a:t>virtio</a:t>
            </a:r>
            <a:r>
              <a:rPr lang="en-US" altLang="zh-CN" sz="4000" b="1" dirty="0">
                <a:latin typeface="+mn-ea"/>
              </a:rPr>
              <a:t>-fs: do not </a:t>
            </a:r>
            <a:r>
              <a:rPr lang="en-US" altLang="zh-CN" sz="4000" b="1" dirty="0" err="1">
                <a:latin typeface="+mn-ea"/>
              </a:rPr>
              <a:t>removemapping</a:t>
            </a:r>
            <a:r>
              <a:rPr lang="en-US" altLang="zh-CN" sz="4000" b="1" dirty="0">
                <a:latin typeface="+mn-ea"/>
              </a:rPr>
              <a:t> if </a:t>
            </a:r>
            <a:r>
              <a:rPr lang="en-US" altLang="zh-CN" sz="4000" b="1" dirty="0" err="1">
                <a:latin typeface="+mn-ea"/>
              </a:rPr>
              <a:t>dmap</a:t>
            </a:r>
            <a:r>
              <a:rPr lang="en-US" altLang="zh-CN" sz="4000" b="1" dirty="0">
                <a:latin typeface="+mn-ea"/>
              </a:rPr>
              <a:t> will be used immediately</a:t>
            </a:r>
          </a:p>
        </p:txBody>
      </p:sp>
    </p:spTree>
    <p:extLst>
      <p:ext uri="{BB962C8B-B14F-4D97-AF65-F5344CB8AC3E}">
        <p14:creationId xmlns:p14="http://schemas.microsoft.com/office/powerpoint/2010/main" val="3948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性能优化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其他优化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2439" y="3454196"/>
            <a:ext cx="1951855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4000" b="1" dirty="0" err="1">
                <a:latin typeface="+mn-ea"/>
              </a:rPr>
              <a:t>virtiofs</a:t>
            </a:r>
            <a:r>
              <a:rPr lang="en-US" altLang="zh-CN" sz="4000" b="1" dirty="0">
                <a:latin typeface="+mn-ea"/>
              </a:rPr>
              <a:t>: FUSE_REMOVEMAPPING remove multiple entries in one call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6988" y="4172341"/>
            <a:ext cx="1653871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 dirty="0" smtClean="0">
                <a:latin typeface="+mn-ea"/>
              </a:rPr>
              <a:t>减少</a:t>
            </a:r>
            <a:r>
              <a:rPr lang="en-US" altLang="zh-CN" sz="4000" dirty="0" err="1" smtClean="0">
                <a:latin typeface="+mn-ea"/>
              </a:rPr>
              <a:t>removemapping</a:t>
            </a:r>
            <a:r>
              <a:rPr lang="zh-CN" altLang="en-US" sz="4000" dirty="0" smtClean="0">
                <a:latin typeface="+mn-ea"/>
              </a:rPr>
              <a:t>请求的数量，如 </a:t>
            </a:r>
            <a:r>
              <a:rPr lang="en-US" altLang="zh-CN" sz="4000" dirty="0" smtClean="0">
                <a:latin typeface="+mn-ea"/>
              </a:rPr>
              <a:t>truncate –s 0 </a:t>
            </a:r>
            <a:r>
              <a:rPr lang="en-US" altLang="zh-CN" sz="4000" dirty="0" err="1" smtClean="0">
                <a:latin typeface="+mn-ea"/>
              </a:rPr>
              <a:t>testfile</a:t>
            </a:r>
            <a:endParaRPr lang="en-US" altLang="zh-CN" sz="4000" dirty="0" smtClean="0">
              <a:latin typeface="+mn-ea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latin typeface="+mn-ea"/>
                <a:hlinkClick r:id="rId2"/>
              </a:rPr>
              <a:t>https://www.redhat.com/archives/virtio-fs/2019-May/msg00058.html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6988" y="6949105"/>
            <a:ext cx="1653871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sym typeface="Helvetica Light"/>
              </a:rPr>
              <a:t>支持并发的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sym typeface="Helvetica Light"/>
              </a:rPr>
              <a:t>lookup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sym typeface="Helvetica Light"/>
              </a:rPr>
              <a:t>操作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 smtClean="0">
                <a:latin typeface="+mn-ea"/>
                <a:hlinkClick r:id="rId3"/>
              </a:rPr>
              <a:t>https</a:t>
            </a:r>
            <a:r>
              <a:rPr lang="en-US" altLang="zh-CN" sz="3200" dirty="0">
                <a:latin typeface="+mn-ea"/>
                <a:hlinkClick r:id="rId3"/>
              </a:rPr>
              <a:t>://www.redhat.com/archives/virtio-fs/2019-August/msg00141.html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sym typeface="Helvetica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2439" y="6230960"/>
            <a:ext cx="1738098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4000" b="1" dirty="0" err="1">
                <a:latin typeface="+mn-ea"/>
              </a:rPr>
              <a:t>virtiofsd</a:t>
            </a:r>
            <a:r>
              <a:rPr lang="en-US" altLang="zh-CN" sz="4000" b="1" dirty="0">
                <a:latin typeface="+mn-ea"/>
              </a:rPr>
              <a:t>: enable PARALLEL_DIROPS during INIT</a:t>
            </a:r>
          </a:p>
        </p:txBody>
      </p:sp>
    </p:spTree>
    <p:extLst>
      <p:ext uri="{BB962C8B-B14F-4D97-AF65-F5344CB8AC3E}">
        <p14:creationId xmlns:p14="http://schemas.microsoft.com/office/powerpoint/2010/main" val="16277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hape 130">
            <a:extLst>
              <a:ext uri="{FF2B5EF4-FFF2-40B4-BE49-F238E27FC236}">
                <a16:creationId xmlns:a16="http://schemas.microsoft.com/office/drawing/2014/main" xmlns="" id="{71E58461-A2A4-B548-AD80-D735E5D9BEA0}"/>
              </a:ext>
            </a:extLst>
          </p:cNvPr>
          <p:cNvSpPr/>
          <p:nvPr/>
        </p:nvSpPr>
        <p:spPr>
          <a:xfrm>
            <a:off x="3773218" y="5322044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问题背景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xmlns="" id="{D62C0539-66BD-3E43-9A36-25EEC08AA6B1}"/>
              </a:ext>
            </a:extLst>
          </p:cNvPr>
          <p:cNvSpPr/>
          <p:nvPr/>
        </p:nvSpPr>
        <p:spPr>
          <a:xfrm>
            <a:off x="407823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B95B430E-5EBB-3D41-90BC-5FDE535D65A6}"/>
              </a:ext>
            </a:extLst>
          </p:cNvPr>
          <p:cNvSpPr/>
          <p:nvPr/>
        </p:nvSpPr>
        <p:spPr>
          <a:xfrm>
            <a:off x="395961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7" name="Shape 130">
            <a:extLst>
              <a:ext uri="{FF2B5EF4-FFF2-40B4-BE49-F238E27FC236}">
                <a16:creationId xmlns:a16="http://schemas.microsoft.com/office/drawing/2014/main" xmlns="" id="{6BB18B3B-8366-614A-A76E-E46459FF7C15}"/>
              </a:ext>
            </a:extLst>
          </p:cNvPr>
          <p:cNvSpPr/>
          <p:nvPr/>
        </p:nvSpPr>
        <p:spPr>
          <a:xfrm>
            <a:off x="8674957" y="5163220"/>
            <a:ext cx="2933624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sz="3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TW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6FA68B31-896A-E04C-B1C6-052A878F2EAF}"/>
              </a:ext>
            </a:extLst>
          </p:cNvPr>
          <p:cNvSpPr/>
          <p:nvPr/>
        </p:nvSpPr>
        <p:spPr>
          <a:xfrm>
            <a:off x="9323784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Shape 130">
            <a:extLst>
              <a:ext uri="{FF2B5EF4-FFF2-40B4-BE49-F238E27FC236}">
                <a16:creationId xmlns:a16="http://schemas.microsoft.com/office/drawing/2014/main" xmlns="" id="{B9113E5C-486F-3C4A-9739-94B4EEC98466}"/>
              </a:ext>
            </a:extLst>
          </p:cNvPr>
          <p:cNvSpPr/>
          <p:nvPr/>
        </p:nvSpPr>
        <p:spPr>
          <a:xfrm>
            <a:off x="13955622" y="5163220"/>
            <a:ext cx="2485296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51528ABB-53CA-F34D-8DD8-147C66016989}"/>
              </a:ext>
            </a:extLst>
          </p:cNvPr>
          <p:cNvSpPr/>
          <p:nvPr/>
        </p:nvSpPr>
        <p:spPr>
          <a:xfrm>
            <a:off x="14380285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3" name="Shape 130">
            <a:extLst>
              <a:ext uri="{FF2B5EF4-FFF2-40B4-BE49-F238E27FC236}">
                <a16:creationId xmlns:a16="http://schemas.microsoft.com/office/drawing/2014/main" xmlns="" id="{298C5212-FECF-F346-A1E2-A25293EE1ACE}"/>
              </a:ext>
            </a:extLst>
          </p:cNvPr>
          <p:cNvSpPr/>
          <p:nvPr/>
        </p:nvSpPr>
        <p:spPr>
          <a:xfrm>
            <a:off x="18985348" y="5163220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未来</a:t>
            </a:r>
            <a:r>
              <a:rPr lang="zh-CN" altLang="en-US" sz="36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计划</a:t>
            </a:r>
            <a:endParaRPr lang="en-US" altLang="zh-CN" sz="3600" dirty="0">
              <a:solidFill>
                <a:srgbClr val="FF6A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9FCC5D56-D8B6-AC49-89D7-AD85CF0A4B72}"/>
              </a:ext>
            </a:extLst>
          </p:cNvPr>
          <p:cNvSpPr/>
          <p:nvPr/>
        </p:nvSpPr>
        <p:spPr>
          <a:xfrm>
            <a:off x="1917174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6" name="Shape 130">
            <a:extLst>
              <a:ext uri="{FF2B5EF4-FFF2-40B4-BE49-F238E27FC236}">
                <a16:creationId xmlns:a16="http://schemas.microsoft.com/office/drawing/2014/main" xmlns="" id="{EE9B992B-935D-8748-A2F9-B41FF4286525}"/>
              </a:ext>
            </a:extLst>
          </p:cNvPr>
          <p:cNvSpPr/>
          <p:nvPr/>
        </p:nvSpPr>
        <p:spPr>
          <a:xfrm>
            <a:off x="9442411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17" name="Shape 130">
            <a:extLst>
              <a:ext uri="{FF2B5EF4-FFF2-40B4-BE49-F238E27FC236}">
                <a16:creationId xmlns:a16="http://schemas.microsoft.com/office/drawing/2014/main" xmlns="" id="{DA083226-A1AC-B049-86BA-DE8AFEC53F6B}"/>
              </a:ext>
            </a:extLst>
          </p:cNvPr>
          <p:cNvSpPr/>
          <p:nvPr/>
        </p:nvSpPr>
        <p:spPr>
          <a:xfrm>
            <a:off x="14498912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18" name="Shape 130">
            <a:extLst>
              <a:ext uri="{FF2B5EF4-FFF2-40B4-BE49-F238E27FC236}">
                <a16:creationId xmlns:a16="http://schemas.microsoft.com/office/drawing/2014/main" xmlns="" id="{69BF22FA-801D-AD42-B81A-F049CEF77C9E}"/>
              </a:ext>
            </a:extLst>
          </p:cNvPr>
          <p:cNvSpPr/>
          <p:nvPr/>
        </p:nvSpPr>
        <p:spPr>
          <a:xfrm>
            <a:off x="1929036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35578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未来工作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2439" y="3454196"/>
            <a:ext cx="19518559" cy="8104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4000" b="1" dirty="0" smtClean="0">
                <a:latin typeface="+mn-ea"/>
              </a:rPr>
              <a:t>Upstreaming</a:t>
            </a:r>
            <a:r>
              <a:rPr lang="zh-CN" altLang="en-US" sz="4000" b="1" dirty="0" smtClean="0">
                <a:latin typeface="+mn-ea"/>
              </a:rPr>
              <a:t>，</a:t>
            </a:r>
            <a:r>
              <a:rPr lang="en-US" altLang="zh-CN" sz="4000" b="1" dirty="0" err="1" smtClean="0">
                <a:latin typeface="+mn-ea"/>
              </a:rPr>
              <a:t>qemu</a:t>
            </a:r>
            <a:r>
              <a:rPr lang="zh-CN" altLang="en-US" sz="4000" b="1" dirty="0" smtClean="0">
                <a:latin typeface="+mn-ea"/>
              </a:rPr>
              <a:t>代码</a:t>
            </a:r>
            <a:r>
              <a:rPr lang="en-US" altLang="zh-CN" sz="4000" b="1" dirty="0" smtClean="0">
                <a:latin typeface="+mn-ea"/>
              </a:rPr>
              <a:t>(</a:t>
            </a:r>
            <a:r>
              <a:rPr lang="en-US" altLang="zh-CN" sz="4000" b="1" dirty="0" err="1" smtClean="0">
                <a:latin typeface="+mn-ea"/>
              </a:rPr>
              <a:t>virtiofsd</a:t>
            </a:r>
            <a:r>
              <a:rPr lang="en-US" altLang="zh-CN" sz="4000" b="1" dirty="0" smtClean="0">
                <a:latin typeface="+mn-ea"/>
              </a:rPr>
              <a:t>, </a:t>
            </a:r>
            <a:r>
              <a:rPr lang="en-US" altLang="zh-CN" sz="4000" b="1" dirty="0" err="1" smtClean="0">
                <a:latin typeface="+mn-ea"/>
              </a:rPr>
              <a:t>vhost</a:t>
            </a:r>
            <a:r>
              <a:rPr lang="en-US" altLang="zh-CN" sz="4000" b="1" dirty="0" smtClean="0">
                <a:latin typeface="+mn-ea"/>
              </a:rPr>
              <a:t>-user-fs-</a:t>
            </a:r>
            <a:r>
              <a:rPr lang="en-US" altLang="zh-CN" sz="4000" b="1" dirty="0" err="1" smtClean="0">
                <a:latin typeface="+mn-ea"/>
              </a:rPr>
              <a:t>pci</a:t>
            </a:r>
            <a:r>
              <a:rPr lang="en-US" altLang="zh-CN" sz="4000" b="1" dirty="0" smtClean="0">
                <a:latin typeface="+mn-ea"/>
              </a:rPr>
              <a:t>)</a:t>
            </a:r>
            <a:r>
              <a:rPr lang="zh-CN" altLang="en-US" sz="4000" b="1" dirty="0" smtClean="0">
                <a:latin typeface="+mn-ea"/>
              </a:rPr>
              <a:t>还没有合入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4000" b="1" dirty="0" smtClean="0">
                <a:latin typeface="+mn-ea"/>
              </a:rPr>
              <a:t>Multithread(</a:t>
            </a:r>
            <a:r>
              <a:rPr lang="zh-CN" altLang="en-US" sz="4000" b="1" dirty="0" smtClean="0">
                <a:latin typeface="+mn-ea"/>
              </a:rPr>
              <a:t>已经支持</a:t>
            </a:r>
            <a:r>
              <a:rPr lang="en-US" altLang="zh-CN" sz="4000" b="1" dirty="0" smtClean="0">
                <a:latin typeface="+mn-ea"/>
              </a:rPr>
              <a:t>)</a:t>
            </a:r>
            <a:r>
              <a:rPr lang="zh-CN" altLang="en-US" sz="4000" b="1" dirty="0" smtClean="0">
                <a:latin typeface="+mn-ea"/>
              </a:rPr>
              <a:t>和</a:t>
            </a:r>
            <a:r>
              <a:rPr lang="en-US" altLang="zh-CN" sz="4000" b="1" dirty="0" smtClean="0">
                <a:latin typeface="+mn-ea"/>
              </a:rPr>
              <a:t>multi-queue</a:t>
            </a:r>
            <a:r>
              <a:rPr lang="zh-CN" altLang="en-US" sz="4000" b="1" dirty="0" smtClean="0">
                <a:latin typeface="+mn-ea"/>
              </a:rPr>
              <a:t>支持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b="1" dirty="0" smtClean="0">
                <a:latin typeface="+mn-ea"/>
              </a:rPr>
              <a:t>基于</a:t>
            </a:r>
            <a:r>
              <a:rPr lang="en-US" altLang="zh-CN" sz="4000" b="1" dirty="0" err="1" smtClean="0">
                <a:latin typeface="+mn-ea"/>
              </a:rPr>
              <a:t>dbus</a:t>
            </a:r>
            <a:r>
              <a:rPr lang="zh-CN" altLang="en-US" sz="4000" b="1" dirty="0" smtClean="0">
                <a:latin typeface="+mn-ea"/>
              </a:rPr>
              <a:t>的管理接口，比如动态调整日志级别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b="1" dirty="0" smtClean="0">
                <a:latin typeface="+mn-ea"/>
              </a:rPr>
              <a:t>带宽运维能力，如热升级能力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b="1" dirty="0" smtClean="0">
                <a:latin typeface="+mn-ea"/>
              </a:rPr>
              <a:t>增强稳定性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b="1" dirty="0" smtClean="0">
                <a:latin typeface="+mn-ea"/>
              </a:rPr>
              <a:t>性能优化，比如</a:t>
            </a:r>
            <a:r>
              <a:rPr lang="zh-CN" altLang="en-US" sz="4000" b="1" dirty="0">
                <a:latin typeface="+mn-ea"/>
              </a:rPr>
              <a:t>使用</a:t>
            </a:r>
            <a:r>
              <a:rPr lang="en-US" altLang="zh-CN" sz="4000" b="1" dirty="0" err="1">
                <a:latin typeface="+mn-ea"/>
              </a:rPr>
              <a:t>writev</a:t>
            </a:r>
            <a:r>
              <a:rPr lang="en-US" altLang="zh-CN" sz="4000" b="1" dirty="0">
                <a:latin typeface="+mn-ea"/>
              </a:rPr>
              <a:t>(2)</a:t>
            </a:r>
            <a:r>
              <a:rPr lang="zh-CN" altLang="en-US" sz="4000" b="1" dirty="0">
                <a:latin typeface="+mn-ea"/>
              </a:rPr>
              <a:t>替换普通</a:t>
            </a:r>
            <a:r>
              <a:rPr lang="en-US" altLang="zh-CN" sz="4000" b="1" dirty="0">
                <a:latin typeface="+mn-ea"/>
              </a:rPr>
              <a:t>write(2</a:t>
            </a:r>
            <a:r>
              <a:rPr lang="en-US" altLang="zh-CN" sz="4000" b="1" dirty="0" smtClean="0">
                <a:latin typeface="+mn-ea"/>
              </a:rPr>
              <a:t>)</a:t>
            </a:r>
            <a:r>
              <a:rPr lang="zh-CN" altLang="en-US" sz="4000" b="1" dirty="0" smtClean="0">
                <a:latin typeface="+mn-ea"/>
              </a:rPr>
              <a:t>增加带宽</a:t>
            </a:r>
            <a:endParaRPr lang="en-US" altLang="zh-CN" sz="4000" b="1" dirty="0" smtClean="0">
              <a:latin typeface="+mn-ea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endParaRPr lang="en-US" altLang="zh-CN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4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alytics and Intelligence">
            <a:extLst>
              <a:ext uri="{FF2B5EF4-FFF2-40B4-BE49-F238E27FC236}">
                <a16:creationId xmlns:a16="http://schemas.microsoft.com/office/drawing/2014/main" xmlns="" id="{35B2EB09-E899-D94F-BD9C-F498247E8109}"/>
              </a:ext>
            </a:extLst>
          </p:cNvPr>
          <p:cNvSpPr txBox="1"/>
          <p:nvPr/>
        </p:nvSpPr>
        <p:spPr>
          <a:xfrm>
            <a:off x="5354020" y="6158931"/>
            <a:ext cx="14360444" cy="16117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9526" tIns="49526" rIns="49526" bIns="49526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zh-CN" alt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</a:t>
            </a:r>
            <a:endParaRPr sz="9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F019B01-ADDB-444B-BD43-7BAC71741E4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alphaModFix/>
            <a:lum bright="100000" contrast="39000"/>
          </a:blip>
          <a:stretch>
            <a:fillRect/>
          </a:stretch>
        </p:blipFill>
        <p:spPr>
          <a:xfrm>
            <a:off x="20183503" y="1010121"/>
            <a:ext cx="3410209" cy="891831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3875839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hape 130">
            <a:extLst>
              <a:ext uri="{FF2B5EF4-FFF2-40B4-BE49-F238E27FC236}">
                <a16:creationId xmlns:a16="http://schemas.microsoft.com/office/drawing/2014/main" xmlns="" id="{71E58461-A2A4-B548-AD80-D735E5D9BEA0}"/>
              </a:ext>
            </a:extLst>
          </p:cNvPr>
          <p:cNvSpPr/>
          <p:nvPr/>
        </p:nvSpPr>
        <p:spPr>
          <a:xfrm>
            <a:off x="3773218" y="5322044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问题背景</a:t>
            </a:r>
            <a:endParaRPr lang="en-US" altLang="zh-CN" sz="3600" dirty="0">
              <a:solidFill>
                <a:srgbClr val="FF6A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xmlns="" id="{D62C0539-66BD-3E43-9A36-25EEC08AA6B1}"/>
              </a:ext>
            </a:extLst>
          </p:cNvPr>
          <p:cNvSpPr/>
          <p:nvPr/>
        </p:nvSpPr>
        <p:spPr>
          <a:xfrm>
            <a:off x="407823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B95B430E-5EBB-3D41-90BC-5FDE535D65A6}"/>
              </a:ext>
            </a:extLst>
          </p:cNvPr>
          <p:cNvSpPr/>
          <p:nvPr/>
        </p:nvSpPr>
        <p:spPr>
          <a:xfrm>
            <a:off x="395961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7" name="Shape 130">
            <a:extLst>
              <a:ext uri="{FF2B5EF4-FFF2-40B4-BE49-F238E27FC236}">
                <a16:creationId xmlns:a16="http://schemas.microsoft.com/office/drawing/2014/main" xmlns="" id="{6BB18B3B-8366-614A-A76E-E46459FF7C15}"/>
              </a:ext>
            </a:extLst>
          </p:cNvPr>
          <p:cNvSpPr/>
          <p:nvPr/>
        </p:nvSpPr>
        <p:spPr>
          <a:xfrm>
            <a:off x="8674957" y="5163220"/>
            <a:ext cx="2933624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altLang="zh-TW" sz="3600" dirty="0" err="1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TW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6FA68B31-896A-E04C-B1C6-052A878F2EAF}"/>
              </a:ext>
            </a:extLst>
          </p:cNvPr>
          <p:cNvSpPr/>
          <p:nvPr/>
        </p:nvSpPr>
        <p:spPr>
          <a:xfrm>
            <a:off x="9323784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Shape 130">
            <a:extLst>
              <a:ext uri="{FF2B5EF4-FFF2-40B4-BE49-F238E27FC236}">
                <a16:creationId xmlns:a16="http://schemas.microsoft.com/office/drawing/2014/main" xmlns="" id="{B9113E5C-486F-3C4A-9739-94B4EEC98466}"/>
              </a:ext>
            </a:extLst>
          </p:cNvPr>
          <p:cNvSpPr/>
          <p:nvPr/>
        </p:nvSpPr>
        <p:spPr>
          <a:xfrm>
            <a:off x="13955622" y="5163220"/>
            <a:ext cx="2485296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51528ABB-53CA-F34D-8DD8-147C66016989}"/>
              </a:ext>
            </a:extLst>
          </p:cNvPr>
          <p:cNvSpPr/>
          <p:nvPr/>
        </p:nvSpPr>
        <p:spPr>
          <a:xfrm>
            <a:off x="14380285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3" name="Shape 130">
            <a:extLst>
              <a:ext uri="{FF2B5EF4-FFF2-40B4-BE49-F238E27FC236}">
                <a16:creationId xmlns:a16="http://schemas.microsoft.com/office/drawing/2014/main" xmlns="" id="{298C5212-FECF-F346-A1E2-A25293EE1ACE}"/>
              </a:ext>
            </a:extLst>
          </p:cNvPr>
          <p:cNvSpPr/>
          <p:nvPr/>
        </p:nvSpPr>
        <p:spPr>
          <a:xfrm>
            <a:off x="18985348" y="5163220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未来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计划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9FCC5D56-D8B6-AC49-89D7-AD85CF0A4B72}"/>
              </a:ext>
            </a:extLst>
          </p:cNvPr>
          <p:cNvSpPr/>
          <p:nvPr/>
        </p:nvSpPr>
        <p:spPr>
          <a:xfrm>
            <a:off x="1917174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6" name="Shape 130">
            <a:extLst>
              <a:ext uri="{FF2B5EF4-FFF2-40B4-BE49-F238E27FC236}">
                <a16:creationId xmlns:a16="http://schemas.microsoft.com/office/drawing/2014/main" xmlns="" id="{EE9B992B-935D-8748-A2F9-B41FF4286525}"/>
              </a:ext>
            </a:extLst>
          </p:cNvPr>
          <p:cNvSpPr/>
          <p:nvPr/>
        </p:nvSpPr>
        <p:spPr>
          <a:xfrm>
            <a:off x="9442411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17" name="Shape 130">
            <a:extLst>
              <a:ext uri="{FF2B5EF4-FFF2-40B4-BE49-F238E27FC236}">
                <a16:creationId xmlns:a16="http://schemas.microsoft.com/office/drawing/2014/main" xmlns="" id="{DA083226-A1AC-B049-86BA-DE8AFEC53F6B}"/>
              </a:ext>
            </a:extLst>
          </p:cNvPr>
          <p:cNvSpPr/>
          <p:nvPr/>
        </p:nvSpPr>
        <p:spPr>
          <a:xfrm>
            <a:off x="14498912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18" name="Shape 130">
            <a:extLst>
              <a:ext uri="{FF2B5EF4-FFF2-40B4-BE49-F238E27FC236}">
                <a16:creationId xmlns:a16="http://schemas.microsoft.com/office/drawing/2014/main" xmlns="" id="{69BF22FA-801D-AD42-B81A-F049CEF77C9E}"/>
              </a:ext>
            </a:extLst>
          </p:cNvPr>
          <p:cNvSpPr/>
          <p:nvPr/>
        </p:nvSpPr>
        <p:spPr>
          <a:xfrm>
            <a:off x="1929036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18478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BA320AF-812F-8A4E-8271-49194544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975380C-A201-0248-8C22-AB7DAE31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/>
            <a:lum bright="100000" contrast="39000"/>
          </a:blip>
          <a:stretch>
            <a:fillRect/>
          </a:stretch>
        </p:blipFill>
        <p:spPr>
          <a:xfrm>
            <a:off x="9257959" y="6057608"/>
            <a:ext cx="5868080" cy="1534609"/>
          </a:xfrm>
          <a:prstGeom prst="rect">
            <a:avLst/>
          </a:prstGeom>
        </p:spPr>
      </p:pic>
      <p:sp>
        <p:nvSpPr>
          <p:cNvPr id="11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3724110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问题背景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1887677" y="5146405"/>
            <a:ext cx="21180382" cy="99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lvl="8" indent="-571500" algn="l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基于文件的方案，如 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9pfs 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(over </a:t>
            </a:r>
            <a:r>
              <a:rPr lang="en-US" altLang="zh-CN" sz="3700" dirty="0" err="1" smtClean="0">
                <a:latin typeface="+mn-ea"/>
                <a:ea typeface="+mn-ea"/>
                <a:cs typeface="+mn-ea"/>
                <a:sym typeface="+mn-lt"/>
              </a:rPr>
              <a:t>overlayfs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): 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354940" y="3389165"/>
            <a:ext cx="21180382" cy="2089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安全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容器技术快速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发展，如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kata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，阿里的袋鼠，谷歌的</a:t>
            </a:r>
            <a:r>
              <a:rPr lang="en-US" altLang="zh-CN" sz="4000" dirty="0" err="1" smtClean="0">
                <a:latin typeface="+mn-ea"/>
                <a:ea typeface="+mn-ea"/>
                <a:cs typeface="+mn-ea"/>
                <a:sym typeface="+mn-lt"/>
              </a:rPr>
              <a:t>gvisor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，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AWS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的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firecracker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当前</a:t>
            </a:r>
            <a:r>
              <a:rPr lang="zh-CN" altLang="en-US" sz="4000" dirty="0">
                <a:latin typeface="+mn-ea"/>
                <a:ea typeface="+mn-ea"/>
                <a:cs typeface="+mn-ea"/>
                <a:sym typeface="+mn-lt"/>
              </a:rPr>
              <a:t>安全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容器根文件系统技术存在缺陷</a:t>
            </a:r>
            <a:endParaRPr lang="en-US" altLang="zh-CN" sz="94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2501252" y="5909144"/>
            <a:ext cx="21180382" cy="1803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857250" lvl="8" indent="-857250" algn="l" hangingPunct="1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较差的性能</a:t>
            </a:r>
            <a:endParaRPr lang="en-US" altLang="zh-CN" sz="3700" dirty="0" smtClean="0">
              <a:latin typeface="+mn-ea"/>
              <a:ea typeface="+mn-ea"/>
              <a:cs typeface="+mn-ea"/>
              <a:sym typeface="+mn-lt"/>
            </a:endParaRPr>
          </a:p>
          <a:p>
            <a:pPr marL="857250" lvl="8" indent="-857250" algn="l" hangingPunct="1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较差的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POSIX</a:t>
            </a: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语义</a:t>
            </a: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兼容性 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lang="en-US" altLang="zh-CN" sz="3700" dirty="0" err="1" smtClean="0">
                <a:latin typeface="+mn-ea"/>
                <a:ea typeface="+mn-ea"/>
                <a:cs typeface="+mn-ea"/>
                <a:sym typeface="+mn-lt"/>
              </a:rPr>
              <a:t>mmap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(2))</a:t>
            </a:r>
            <a:endParaRPr lang="zh-CN" altLang="en-US" sz="3700" dirty="0" smtClean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1887677" y="7500732"/>
            <a:ext cx="21180382" cy="99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lvl="8" indent="-571500" algn="l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700" dirty="0" smtClean="0">
                <a:latin typeface="+mn-ea"/>
                <a:cs typeface="+mn-ea"/>
                <a:sym typeface="+mn-lt"/>
              </a:rPr>
              <a:t>基于块设备的方案，如 </a:t>
            </a:r>
            <a:r>
              <a:rPr lang="en-US" altLang="zh-CN" sz="3700" dirty="0" smtClean="0">
                <a:latin typeface="+mn-ea"/>
                <a:cs typeface="+mn-ea"/>
                <a:sym typeface="+mn-lt"/>
              </a:rPr>
              <a:t>Device-mapper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: 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2501252" y="8272006"/>
            <a:ext cx="21180382" cy="274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857250" lvl="8" indent="-857250" algn="l" hangingPunct="1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700" dirty="0" smtClean="0">
                <a:latin typeface="+mn-ea"/>
                <a:cs typeface="+mn-ea"/>
                <a:sym typeface="+mn-lt"/>
              </a:rPr>
              <a:t>无法充分利用</a:t>
            </a:r>
            <a:r>
              <a:rPr lang="en-US" altLang="zh-CN" sz="3700" dirty="0" smtClean="0">
                <a:latin typeface="+mn-ea"/>
                <a:cs typeface="+mn-ea"/>
                <a:sym typeface="+mn-lt"/>
              </a:rPr>
              <a:t>host </a:t>
            </a:r>
            <a:r>
              <a:rPr lang="en-US" altLang="zh-CN" sz="3700" dirty="0" err="1" smtClean="0">
                <a:latin typeface="+mn-ea"/>
                <a:cs typeface="+mn-ea"/>
                <a:sym typeface="+mn-lt"/>
              </a:rPr>
              <a:t>pagecache</a:t>
            </a:r>
            <a:endParaRPr lang="en-US" altLang="zh-CN" sz="3700" dirty="0" smtClean="0">
              <a:latin typeface="+mn-ea"/>
              <a:ea typeface="+mn-ea"/>
              <a:cs typeface="+mn-ea"/>
              <a:sym typeface="+mn-lt"/>
            </a:endParaRPr>
          </a:p>
          <a:p>
            <a:pPr marL="857250" lvl="8" indent="-857250" algn="l" hangingPunct="1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无法在</a:t>
            </a:r>
            <a:r>
              <a:rPr lang="en-US" altLang="zh-CN" sz="3700" dirty="0" smtClean="0">
                <a:latin typeface="+mn-ea"/>
                <a:ea typeface="+mn-ea"/>
                <a:cs typeface="+mn-ea"/>
                <a:sym typeface="+mn-lt"/>
              </a:rPr>
              <a:t>guest</a:t>
            </a:r>
            <a:r>
              <a:rPr lang="zh-CN" altLang="en-US" sz="3700" dirty="0" smtClean="0">
                <a:latin typeface="+mn-ea"/>
                <a:ea typeface="+mn-ea"/>
                <a:cs typeface="+mn-ea"/>
                <a:sym typeface="+mn-lt"/>
              </a:rPr>
              <a:t>之间共享数据</a:t>
            </a:r>
            <a:endParaRPr lang="en-US" altLang="zh-CN" sz="3700" dirty="0" smtClean="0">
              <a:latin typeface="+mn-ea"/>
              <a:ea typeface="+mn-ea"/>
              <a:cs typeface="+mn-ea"/>
              <a:sym typeface="+mn-lt"/>
            </a:endParaRPr>
          </a:p>
          <a:p>
            <a:pPr marL="857250" lvl="8" indent="-857250" algn="l" hangingPunct="1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700" dirty="0" smtClean="0">
                <a:latin typeface="+mn-ea"/>
                <a:cs typeface="+mn-ea"/>
                <a:sym typeface="+mn-lt"/>
              </a:rPr>
              <a:t>较高的部署维护成本</a:t>
            </a:r>
            <a:endParaRPr lang="zh-CN" altLang="en-US" sz="3700" dirty="0" smtClean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354940" y="10729545"/>
            <a:ext cx="21180382" cy="114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需要一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种技术来结合以上两者的优点，克服缺点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1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hape 130">
            <a:extLst>
              <a:ext uri="{FF2B5EF4-FFF2-40B4-BE49-F238E27FC236}">
                <a16:creationId xmlns:a16="http://schemas.microsoft.com/office/drawing/2014/main" xmlns="" id="{71E58461-A2A4-B548-AD80-D735E5D9BEA0}"/>
              </a:ext>
            </a:extLst>
          </p:cNvPr>
          <p:cNvSpPr/>
          <p:nvPr/>
        </p:nvSpPr>
        <p:spPr>
          <a:xfrm>
            <a:off x="3773218" y="5322044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问题背景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xmlns="" id="{D62C0539-66BD-3E43-9A36-25EEC08AA6B1}"/>
              </a:ext>
            </a:extLst>
          </p:cNvPr>
          <p:cNvSpPr/>
          <p:nvPr/>
        </p:nvSpPr>
        <p:spPr>
          <a:xfrm>
            <a:off x="407823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B95B430E-5EBB-3D41-90BC-5FDE535D65A6}"/>
              </a:ext>
            </a:extLst>
          </p:cNvPr>
          <p:cNvSpPr/>
          <p:nvPr/>
        </p:nvSpPr>
        <p:spPr>
          <a:xfrm>
            <a:off x="395961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7" name="Shape 130">
            <a:extLst>
              <a:ext uri="{FF2B5EF4-FFF2-40B4-BE49-F238E27FC236}">
                <a16:creationId xmlns:a16="http://schemas.microsoft.com/office/drawing/2014/main" xmlns="" id="{6BB18B3B-8366-614A-A76E-E46459FF7C15}"/>
              </a:ext>
            </a:extLst>
          </p:cNvPr>
          <p:cNvSpPr/>
          <p:nvPr/>
        </p:nvSpPr>
        <p:spPr>
          <a:xfrm>
            <a:off x="8674957" y="5163220"/>
            <a:ext cx="2933624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sz="3600" dirty="0" err="1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TW" sz="36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sz="36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sz="3600" dirty="0">
              <a:solidFill>
                <a:srgbClr val="FF6A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6FA68B31-896A-E04C-B1C6-052A878F2EAF}"/>
              </a:ext>
            </a:extLst>
          </p:cNvPr>
          <p:cNvSpPr/>
          <p:nvPr/>
        </p:nvSpPr>
        <p:spPr>
          <a:xfrm>
            <a:off x="9323784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Shape 130">
            <a:extLst>
              <a:ext uri="{FF2B5EF4-FFF2-40B4-BE49-F238E27FC236}">
                <a16:creationId xmlns:a16="http://schemas.microsoft.com/office/drawing/2014/main" xmlns="" id="{B9113E5C-486F-3C4A-9739-94B4EEC98466}"/>
              </a:ext>
            </a:extLst>
          </p:cNvPr>
          <p:cNvSpPr/>
          <p:nvPr/>
        </p:nvSpPr>
        <p:spPr>
          <a:xfrm>
            <a:off x="13955622" y="5163220"/>
            <a:ext cx="2485296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性能及优化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51528ABB-53CA-F34D-8DD8-147C66016989}"/>
              </a:ext>
            </a:extLst>
          </p:cNvPr>
          <p:cNvSpPr/>
          <p:nvPr/>
        </p:nvSpPr>
        <p:spPr>
          <a:xfrm>
            <a:off x="14380285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3" name="Shape 130">
            <a:extLst>
              <a:ext uri="{FF2B5EF4-FFF2-40B4-BE49-F238E27FC236}">
                <a16:creationId xmlns:a16="http://schemas.microsoft.com/office/drawing/2014/main" xmlns="" id="{298C5212-FECF-F346-A1E2-A25293EE1ACE}"/>
              </a:ext>
            </a:extLst>
          </p:cNvPr>
          <p:cNvSpPr/>
          <p:nvPr/>
        </p:nvSpPr>
        <p:spPr>
          <a:xfrm>
            <a:off x="18985348" y="5163220"/>
            <a:ext cx="2008755" cy="71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未来</a:t>
            </a:r>
            <a:r>
              <a:rPr lang="zh-CN" altLang="en-US" sz="3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计划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9FCC5D56-D8B6-AC49-89D7-AD85CF0A4B72}"/>
              </a:ext>
            </a:extLst>
          </p:cNvPr>
          <p:cNvSpPr/>
          <p:nvPr/>
        </p:nvSpPr>
        <p:spPr>
          <a:xfrm>
            <a:off x="19171741" y="6684600"/>
            <a:ext cx="1635971" cy="13242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6" name="Shape 130">
            <a:extLst>
              <a:ext uri="{FF2B5EF4-FFF2-40B4-BE49-F238E27FC236}">
                <a16:creationId xmlns:a16="http://schemas.microsoft.com/office/drawing/2014/main" xmlns="" id="{EE9B992B-935D-8748-A2F9-B41FF4286525}"/>
              </a:ext>
            </a:extLst>
          </p:cNvPr>
          <p:cNvSpPr/>
          <p:nvPr/>
        </p:nvSpPr>
        <p:spPr>
          <a:xfrm>
            <a:off x="9442411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rgbClr val="FF6A00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17" name="Shape 130">
            <a:extLst>
              <a:ext uri="{FF2B5EF4-FFF2-40B4-BE49-F238E27FC236}">
                <a16:creationId xmlns:a16="http://schemas.microsoft.com/office/drawing/2014/main" xmlns="" id="{DA083226-A1AC-B049-86BA-DE8AFEC53F6B}"/>
              </a:ext>
            </a:extLst>
          </p:cNvPr>
          <p:cNvSpPr/>
          <p:nvPr/>
        </p:nvSpPr>
        <p:spPr>
          <a:xfrm>
            <a:off x="14498912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18" name="Shape 130">
            <a:extLst>
              <a:ext uri="{FF2B5EF4-FFF2-40B4-BE49-F238E27FC236}">
                <a16:creationId xmlns:a16="http://schemas.microsoft.com/office/drawing/2014/main" xmlns="" id="{69BF22FA-801D-AD42-B81A-F049CEF77C9E}"/>
              </a:ext>
            </a:extLst>
          </p:cNvPr>
          <p:cNvSpPr/>
          <p:nvPr/>
        </p:nvSpPr>
        <p:spPr>
          <a:xfrm>
            <a:off x="19290368" y="3391830"/>
            <a:ext cx="1273682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8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</p:spTree>
    <p:extLst>
      <p:ext uri="{BB962C8B-B14F-4D97-AF65-F5344CB8AC3E}">
        <p14:creationId xmlns:p14="http://schemas.microsoft.com/office/powerpoint/2010/main" val="25183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354940" y="3389164"/>
            <a:ext cx="21180382" cy="892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由红帽于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2018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年底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首次在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kata-container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社区提出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100" dirty="0"/>
              <a:t>主要设计</a:t>
            </a:r>
            <a:r>
              <a:rPr lang="zh-CN" altLang="en-US" sz="4100" dirty="0" smtClean="0"/>
              <a:t>目标：</a:t>
            </a:r>
            <a:endParaRPr lang="en-US" altLang="zh-CN" sz="4100" dirty="0" smtClean="0"/>
          </a:p>
          <a:p>
            <a:pPr hangingPunct="1">
              <a:lnSpc>
                <a:spcPct val="150000"/>
              </a:lnSpc>
            </a:pPr>
            <a:r>
              <a:rPr lang="zh-CN" altLang="en-US" sz="4100" dirty="0" smtClean="0"/>
              <a:t>    在</a:t>
            </a:r>
            <a:r>
              <a:rPr lang="zh-CN" altLang="en-US" sz="4100" dirty="0" smtClean="0"/>
              <a:t>不同</a:t>
            </a:r>
            <a:r>
              <a:rPr lang="zh-CN" altLang="en-US" sz="4100" dirty="0" smtClean="0"/>
              <a:t>安全容器</a:t>
            </a:r>
            <a:r>
              <a:rPr lang="zh-CN" altLang="en-US" sz="4100" dirty="0" smtClean="0"/>
              <a:t>之间</a:t>
            </a:r>
            <a:r>
              <a:rPr lang="zh-CN" altLang="en-US" sz="4100" dirty="0"/>
              <a:t>，以快速、一致、安全的方式共享同一个</a:t>
            </a:r>
            <a:r>
              <a:rPr lang="en-US" altLang="zh-CN" sz="4100" dirty="0"/>
              <a:t>host</a:t>
            </a:r>
            <a:r>
              <a:rPr lang="zh-CN" altLang="en-US" sz="4100" dirty="0"/>
              <a:t>目录树结构</a:t>
            </a:r>
            <a:r>
              <a:rPr lang="zh-CN" altLang="en-US" sz="4100" dirty="0" smtClean="0"/>
              <a:t>，</a:t>
            </a:r>
            <a:endParaRPr lang="en-US" altLang="zh-CN" sz="4100" dirty="0" smtClean="0"/>
          </a:p>
          <a:p>
            <a:pPr hangingPunct="1">
              <a:lnSpc>
                <a:spcPct val="150000"/>
              </a:lnSpc>
            </a:pPr>
            <a:r>
              <a:rPr lang="en-US" altLang="zh-CN" sz="4100" dirty="0"/>
              <a:t> </a:t>
            </a:r>
            <a:r>
              <a:rPr lang="en-US" altLang="zh-CN" sz="4100" dirty="0" smtClean="0"/>
              <a:t>   </a:t>
            </a:r>
            <a:r>
              <a:rPr lang="zh-CN" altLang="en-US" sz="4100" dirty="0" smtClean="0"/>
              <a:t>并且</a:t>
            </a:r>
            <a:r>
              <a:rPr lang="zh-CN" altLang="en-US" sz="4100" dirty="0"/>
              <a:t>拥有</a:t>
            </a:r>
            <a:r>
              <a:rPr lang="zh-CN" altLang="en-US" sz="4100" dirty="0" smtClean="0"/>
              <a:t>较好的</a:t>
            </a:r>
            <a:r>
              <a:rPr lang="zh-CN" altLang="en-US" sz="4100" dirty="0"/>
              <a:t>性能和跟本地文件系统</a:t>
            </a:r>
            <a:r>
              <a:rPr lang="en-US" altLang="zh-CN" sz="4100" dirty="0"/>
              <a:t>(</a:t>
            </a:r>
            <a:r>
              <a:rPr lang="zh-CN" altLang="en-US" sz="4100" dirty="0"/>
              <a:t>如</a:t>
            </a:r>
            <a:r>
              <a:rPr lang="en-US" altLang="zh-CN" sz="4100" dirty="0"/>
              <a:t>ext4)</a:t>
            </a:r>
            <a:r>
              <a:rPr lang="zh-CN" altLang="en-US" sz="4100" dirty="0"/>
              <a:t>一样的</a:t>
            </a:r>
            <a:r>
              <a:rPr lang="zh-CN" altLang="en-US" sz="4100" dirty="0" smtClean="0"/>
              <a:t>语义</a:t>
            </a:r>
            <a:endParaRPr lang="en-US" altLang="zh-CN" sz="4100" dirty="0" smtClean="0"/>
          </a:p>
          <a:p>
            <a:endParaRPr lang="en-US" altLang="zh-CN" sz="4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100" dirty="0" smtClean="0"/>
              <a:t>项目主页：</a:t>
            </a:r>
            <a:r>
              <a:rPr lang="en-US" altLang="zh-CN" sz="4100" dirty="0" smtClean="0">
                <a:hlinkClick r:id="rId2"/>
              </a:rPr>
              <a:t>https://virtio-fs.gitlab.io/</a:t>
            </a:r>
            <a:endParaRPr lang="en-US" altLang="zh-CN" sz="41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100" dirty="0" smtClean="0"/>
              <a:t>代码仓库：</a:t>
            </a:r>
            <a:r>
              <a:rPr lang="en-US" altLang="zh-CN" sz="4100" dirty="0" smtClean="0">
                <a:hlinkClick r:id="rId3"/>
              </a:rPr>
              <a:t>https://gitlab.com/virtio-fs</a:t>
            </a:r>
            <a:endParaRPr lang="en-US" altLang="zh-CN" sz="41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100" dirty="0" smtClean="0"/>
              <a:t>邮件列表：</a:t>
            </a:r>
            <a:r>
              <a:rPr lang="en-US" altLang="zh-CN" sz="4100" dirty="0" smtClean="0">
                <a:hlinkClick r:id="rId4"/>
              </a:rPr>
              <a:t>https://www.redhat.com/mailman/listinfo/virtio-fs</a:t>
            </a:r>
            <a:endParaRPr lang="en-US" altLang="zh-CN" sz="4100" dirty="0" smtClean="0"/>
          </a:p>
          <a:p>
            <a:pPr hangingPunct="1">
              <a:lnSpc>
                <a:spcPct val="150000"/>
              </a:lnSpc>
            </a:pPr>
            <a:endParaRPr lang="en-US" altLang="zh-CN" sz="41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24824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just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原理介绍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简单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76" y="3510266"/>
            <a:ext cx="10376383" cy="8764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0039" y="4272562"/>
            <a:ext cx="8577564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FUSE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协议而不是基于网络的协议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en-US" altLang="zh-CN" sz="4000" dirty="0" smtClean="0"/>
              <a:t>Host/guest</a:t>
            </a:r>
            <a:r>
              <a:rPr lang="zh-CN" altLang="en-US" sz="4000" dirty="0" smtClean="0"/>
              <a:t>之间共享内存</a:t>
            </a:r>
            <a:r>
              <a:rPr lang="en-US" altLang="zh-CN" sz="4000" dirty="0" smtClean="0"/>
              <a:t>(DAX)</a:t>
            </a:r>
          </a:p>
          <a:p>
            <a:pPr marL="571500" marR="0" indent="-5715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en-US" sz="4000" dirty="0" smtClean="0"/>
              <a:t>独立的</a:t>
            </a:r>
            <a:r>
              <a:rPr lang="en-US" altLang="zh-CN" sz="4000" dirty="0" err="1" smtClean="0"/>
              <a:t>virtiofsd</a:t>
            </a:r>
            <a:r>
              <a:rPr lang="zh-CN" altLang="en-US" sz="4000" dirty="0" smtClean="0"/>
              <a:t>进程，更安全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9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just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原理介绍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复杂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1" y="3446898"/>
            <a:ext cx="16999888" cy="86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354940" y="3389164"/>
            <a:ext cx="21180382" cy="892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150000"/>
              </a:lnSpc>
            </a:pPr>
            <a:endParaRPr lang="en-US" altLang="zh-CN" sz="41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原理介绍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基本使用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354940" y="3389164"/>
            <a:ext cx="21180382" cy="108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基本使用</a:t>
            </a:r>
            <a:endParaRPr lang="en-US" altLang="zh-CN" sz="40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915657" y="4400201"/>
            <a:ext cx="21180382" cy="458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4000" b="0" dirty="0" err="1">
                <a:latin typeface="+mn-ea"/>
                <a:ea typeface="+mn-ea"/>
                <a:cs typeface="+mn-ea"/>
                <a:sym typeface="+mn-lt"/>
              </a:rPr>
              <a:t>v</a:t>
            </a:r>
            <a:r>
              <a:rPr lang="en-US" altLang="zh-CN" sz="4000" b="0" dirty="0" err="1" smtClean="0">
                <a:latin typeface="+mn-ea"/>
                <a:ea typeface="+mn-ea"/>
                <a:cs typeface="+mn-ea"/>
                <a:sym typeface="+mn-lt"/>
              </a:rPr>
              <a:t>irtiofsd</a:t>
            </a:r>
            <a:r>
              <a:rPr lang="en-US" altLang="zh-CN" sz="4000" b="0" dirty="0" smtClean="0">
                <a:latin typeface="+mn-ea"/>
                <a:ea typeface="+mn-ea"/>
                <a:cs typeface="+mn-ea"/>
                <a:sym typeface="+mn-lt"/>
              </a:rPr>
              <a:t> –o /export/source,/</a:t>
            </a:r>
            <a:r>
              <a:rPr lang="en-US" altLang="zh-CN" sz="4000" b="0" dirty="0" err="1" smtClean="0">
                <a:latin typeface="+mn-ea"/>
                <a:ea typeface="+mn-ea"/>
                <a:cs typeface="+mn-ea"/>
                <a:sym typeface="+mn-lt"/>
              </a:rPr>
              <a:t>tmp</a:t>
            </a:r>
            <a:r>
              <a:rPr lang="en-US" altLang="zh-CN" sz="4000" b="0" dirty="0" smtClean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en-US" altLang="zh-CN" sz="4000" b="0" dirty="0" err="1" smtClean="0">
                <a:latin typeface="+mn-ea"/>
                <a:ea typeface="+mn-ea"/>
                <a:cs typeface="+mn-ea"/>
                <a:sym typeface="+mn-lt"/>
              </a:rPr>
              <a:t>vhost-fs.socket,cache</a:t>
            </a:r>
            <a:r>
              <a:rPr lang="en-US" altLang="zh-CN" sz="4000" b="0" dirty="0" smtClean="0">
                <a:latin typeface="+mn-ea"/>
                <a:ea typeface="+mn-ea"/>
                <a:cs typeface="+mn-ea"/>
                <a:sym typeface="+mn-lt"/>
              </a:rPr>
              <a:t>=none</a:t>
            </a: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qemu-system-x86_64 –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chardev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socket,id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=char0,path=/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tmp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/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vhost-fs.socket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 –device 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vhost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-user-fs-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pci,chardev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=char0,tag=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myfs,cache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-size=2G …</a:t>
            </a:r>
          </a:p>
          <a:p>
            <a:pPr marL="571500" indent="-571500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Guest: mount –t 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virtiofs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myfs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 /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mnt</a:t>
            </a:r>
            <a:r>
              <a:rPr lang="en-US" altLang="zh-CN" sz="4000" b="0" dirty="0" smtClean="0">
                <a:latin typeface="+mn-ea"/>
                <a:cs typeface="+mn-ea"/>
                <a:sym typeface="+mn-lt"/>
              </a:rPr>
              <a:t>/</a:t>
            </a:r>
            <a:r>
              <a:rPr lang="en-US" altLang="zh-CN" sz="4000" b="0" dirty="0" err="1" smtClean="0">
                <a:latin typeface="+mn-ea"/>
                <a:cs typeface="+mn-ea"/>
                <a:sym typeface="+mn-lt"/>
              </a:rPr>
              <a:t>virtiofs</a:t>
            </a:r>
            <a:endParaRPr lang="en-US" altLang="zh-CN" sz="4000" b="0" dirty="0">
              <a:latin typeface="+mn-ea"/>
              <a:cs typeface="+mn-ea"/>
              <a:sym typeface="+mn-lt"/>
            </a:endParaRPr>
          </a:p>
          <a:p>
            <a:pPr hangingPunct="1">
              <a:lnSpc>
                <a:spcPct val="150000"/>
              </a:lnSpc>
            </a:pPr>
            <a:endParaRPr lang="en-US" altLang="zh-CN" sz="4000" b="0" dirty="0">
              <a:latin typeface="+mn-ea"/>
              <a:cs typeface="+mn-ea"/>
              <a:sym typeface="+mn-lt"/>
            </a:endParaRPr>
          </a:p>
          <a:p>
            <a:pPr hangingPunct="1">
              <a:lnSpc>
                <a:spcPct val="150000"/>
              </a:lnSpc>
            </a:pPr>
            <a:endParaRPr lang="en-US" altLang="zh-CN" sz="4000" b="0" dirty="0" smtClean="0"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3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CED87685-D9C5-7F4A-B1C2-93B1B6C3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Virtio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-fs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E6636BC20180234D78A0072836F0BE4032B9B20618C77B20ACD9893BB1CD2BF3BB4EBA383163DB0822392D083846F9EBD01921FA41D04B311BBFC23A726E14DA24F845AD882DB4C704DD2E676E4241E2AD90EF1A735F7031088E519713566C08DD962D920E3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354940" y="3389164"/>
            <a:ext cx="21180382" cy="892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150000"/>
              </a:lnSpc>
            </a:pPr>
            <a:endParaRPr lang="en-US" altLang="zh-CN" sz="41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92439" y="2155244"/>
            <a:ext cx="13831674" cy="54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ea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使用场景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07340" y="3541565"/>
            <a:ext cx="21180382" cy="4298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1" i="0" u="none" strike="noStrike" cap="none" spc="0" baseline="0">
                <a:ln>
                  <a:noFill/>
                </a:ln>
                <a:solidFill>
                  <a:srgbClr val="4A4A4A"/>
                </a:solidFill>
                <a:uFillTx/>
                <a:latin typeface="+mj-ea"/>
                <a:ea typeface="+mj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+mn-ea"/>
                <a:cs typeface="+mn-ea"/>
                <a:sym typeface="+mn-lt"/>
              </a:rPr>
              <a:t>在</a:t>
            </a:r>
            <a:r>
              <a:rPr lang="en-US" altLang="zh-CN" sz="4000" dirty="0">
                <a:latin typeface="+mn-ea"/>
                <a:cs typeface="+mn-ea"/>
                <a:sym typeface="+mn-lt"/>
              </a:rPr>
              <a:t>kata-container</a:t>
            </a:r>
            <a:r>
              <a:rPr lang="zh-CN" altLang="en-US" sz="4000" dirty="0">
                <a:latin typeface="+mn-ea"/>
                <a:cs typeface="+mn-ea"/>
                <a:sym typeface="+mn-lt"/>
              </a:rPr>
              <a:t>场景中替换</a:t>
            </a:r>
            <a:r>
              <a:rPr lang="en-US" altLang="zh-CN" sz="4000" dirty="0">
                <a:latin typeface="+mn-ea"/>
                <a:cs typeface="+mn-ea"/>
                <a:sym typeface="+mn-lt"/>
              </a:rPr>
              <a:t>9p</a:t>
            </a:r>
            <a:r>
              <a:rPr lang="zh-CN" altLang="en-US" sz="4000" dirty="0">
                <a:latin typeface="+mn-ea"/>
                <a:cs typeface="+mn-ea"/>
                <a:sym typeface="+mn-lt"/>
              </a:rPr>
              <a:t>，作为容器</a:t>
            </a:r>
            <a:r>
              <a:rPr lang="en-US" altLang="zh-CN" sz="4000" dirty="0" err="1" smtClean="0">
                <a:latin typeface="+mn-ea"/>
                <a:cs typeface="+mn-ea"/>
                <a:sym typeface="+mn-lt"/>
              </a:rPr>
              <a:t>rootfs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为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虚拟机在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host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和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guest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之间共享数据 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(shared file system for virtual machines)</a:t>
            </a:r>
            <a:endParaRPr lang="en-US" altLang="zh-CN" sz="4000" dirty="0">
              <a:latin typeface="+mn-ea"/>
              <a:ea typeface="+mn-ea"/>
              <a:cs typeface="+mn-ea"/>
              <a:sym typeface="+mn-lt"/>
            </a:endParaRPr>
          </a:p>
          <a:p>
            <a:pPr marL="571500" indent="-571500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File-system-as-a-Service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，更安全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4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3jebjp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</TotalTime>
  <Words>944</Words>
  <Application>Microsoft Office PowerPoint</Application>
  <PresentationFormat>自定义</PresentationFormat>
  <Paragraphs>205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 Unicode MS</vt:lpstr>
      <vt:lpstr>FZLanTingHei-M-GBK</vt:lpstr>
      <vt:lpstr>Helvetica Light</vt:lpstr>
      <vt:lpstr>Helvetica Neue</vt:lpstr>
      <vt:lpstr>Helvetica Neue Medium</vt:lpstr>
      <vt:lpstr>Microsoft YaHei Light</vt:lpstr>
      <vt:lpstr>Roboto</vt:lpstr>
      <vt:lpstr>微软雅黑</vt:lpstr>
      <vt:lpstr>微软雅黑</vt:lpstr>
      <vt:lpstr>Arial</vt:lpstr>
      <vt:lpstr>Wingdings</vt:lpstr>
      <vt:lpstr>White</vt:lpstr>
      <vt:lpstr>PowerPoint 演示文稿</vt:lpstr>
      <vt:lpstr>目录</vt:lpstr>
      <vt:lpstr>问题背景</vt:lpstr>
      <vt:lpstr>目录</vt:lpstr>
      <vt:lpstr>Virtio-fs介绍</vt:lpstr>
      <vt:lpstr>Virtio-fs介绍</vt:lpstr>
      <vt:lpstr>Virtio-fs介绍</vt:lpstr>
      <vt:lpstr>Virtio-fs介绍</vt:lpstr>
      <vt:lpstr>Virtio-fs介绍</vt:lpstr>
      <vt:lpstr>Virtio-fs介绍</vt:lpstr>
      <vt:lpstr>目录</vt:lpstr>
      <vt:lpstr>性能及优化</vt:lpstr>
      <vt:lpstr>性能及优化</vt:lpstr>
      <vt:lpstr>性能及优化</vt:lpstr>
      <vt:lpstr>性能及优化</vt:lpstr>
      <vt:lpstr>性能及优化</vt:lpstr>
      <vt:lpstr>目录</vt:lpstr>
      <vt:lpstr>未来工作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CK</dc:creator>
  <cp:lastModifiedBy>易观</cp:lastModifiedBy>
  <cp:revision>348</cp:revision>
  <dcterms:modified xsi:type="dcterms:W3CDTF">2019-10-16T12:52:20Z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E6636BC20180234D78A0072836F0BE4032B9B20618C77B20ACD9893BB1CD2BF3BB4EBA383163DB0822392D083846F9EBD01921FA41D04B311BBFC23A726E14DA24F845AD882DB4C704DD2E676E4241E2AD90EF1A735F7031088E519713566C08DD962D920E3</vt:lpwstr>
  </property>
</Properties>
</file>